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9"/>
  </p:notesMasterIdLst>
  <p:sldIdLst>
    <p:sldId id="256" r:id="rId2"/>
    <p:sldId id="272" r:id="rId3"/>
    <p:sldId id="257" r:id="rId4"/>
    <p:sldId id="277" r:id="rId5"/>
    <p:sldId id="264" r:id="rId6"/>
    <p:sldId id="265" r:id="rId7"/>
    <p:sldId id="262" r:id="rId8"/>
    <p:sldId id="281" r:id="rId9"/>
    <p:sldId id="266" r:id="rId10"/>
    <p:sldId id="278" r:id="rId11"/>
    <p:sldId id="267" r:id="rId12"/>
    <p:sldId id="268" r:id="rId13"/>
    <p:sldId id="274" r:id="rId14"/>
    <p:sldId id="275" r:id="rId15"/>
    <p:sldId id="279" r:id="rId16"/>
    <p:sldId id="271" r:id="rId17"/>
    <p:sldId id="280" r:id="rId18"/>
    <p:sldId id="273" r:id="rId19"/>
    <p:sldId id="276" r:id="rId20"/>
    <p:sldId id="284" r:id="rId21"/>
    <p:sldId id="282" r:id="rId22"/>
    <p:sldId id="283" r:id="rId23"/>
    <p:sldId id="285" r:id="rId24"/>
    <p:sldId id="288" r:id="rId25"/>
    <p:sldId id="289" r:id="rId26"/>
    <p:sldId id="286" r:id="rId27"/>
    <p:sldId id="28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71"/>
    <p:restoredTop sz="95880"/>
  </p:normalViewPr>
  <p:slideViewPr>
    <p:cSldViewPr snapToGrid="0">
      <p:cViewPr>
        <p:scale>
          <a:sx n="190" d="100"/>
          <a:sy n="190" d="100"/>
        </p:scale>
        <p:origin x="872" y="712"/>
      </p:cViewPr>
      <p:guideLst/>
    </p:cSldViewPr>
  </p:slideViewPr>
  <p:notesTextViewPr>
    <p:cViewPr>
      <p:scale>
        <a:sx n="80" d="100"/>
        <a:sy n="8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Users/carlosviquez/Desktop/Policy%20Memo%202/Peru%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carlosviquez/Desktop/Policy%20Memo%202/Peru%20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carlosviquez/Desktop/Policy%20Memo%202/Peru%20Da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Government</a:t>
            </a:r>
            <a:r>
              <a:rPr lang="en-US" baseline="0"/>
              <a:t> Spending in Peru (Billions of USD)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rgbClr val="C00000"/>
              </a:solidFill>
              <a:round/>
            </a:ln>
            <a:effectLst/>
          </c:spPr>
          <c:marker>
            <c:symbol val="none"/>
          </c:marker>
          <c:xVal>
            <c:numRef>
              <c:f>'Graph 1'!$A$2:$A$43</c:f>
              <c:numCache>
                <c:formatCode>General</c:formatCode>
                <c:ptCount val="42"/>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numCache>
            </c:numRef>
          </c:xVal>
          <c:yVal>
            <c:numRef>
              <c:f>'Graph 1'!$C$2:$C$43</c:f>
              <c:numCache>
                <c:formatCode>General</c:formatCode>
                <c:ptCount val="42"/>
                <c:pt idx="0">
                  <c:v>2.42</c:v>
                </c:pt>
                <c:pt idx="1">
                  <c:v>2.84</c:v>
                </c:pt>
                <c:pt idx="2">
                  <c:v>3.01</c:v>
                </c:pt>
                <c:pt idx="3">
                  <c:v>2.33</c:v>
                </c:pt>
                <c:pt idx="4">
                  <c:v>2.0699999999999998</c:v>
                </c:pt>
                <c:pt idx="5">
                  <c:v>1.94</c:v>
                </c:pt>
                <c:pt idx="6">
                  <c:v>1.9</c:v>
                </c:pt>
                <c:pt idx="7">
                  <c:v>2.5299999999999998</c:v>
                </c:pt>
                <c:pt idx="8">
                  <c:v>1.31</c:v>
                </c:pt>
                <c:pt idx="9">
                  <c:v>1.93</c:v>
                </c:pt>
                <c:pt idx="10">
                  <c:v>1.92</c:v>
                </c:pt>
                <c:pt idx="11">
                  <c:v>2.61</c:v>
                </c:pt>
                <c:pt idx="12">
                  <c:v>2.83</c:v>
                </c:pt>
                <c:pt idx="13">
                  <c:v>2.78</c:v>
                </c:pt>
                <c:pt idx="14">
                  <c:v>3.95</c:v>
                </c:pt>
                <c:pt idx="15">
                  <c:v>5.27</c:v>
                </c:pt>
                <c:pt idx="16">
                  <c:v>5.72</c:v>
                </c:pt>
                <c:pt idx="17">
                  <c:v>5.95</c:v>
                </c:pt>
                <c:pt idx="18">
                  <c:v>6.09</c:v>
                </c:pt>
                <c:pt idx="19">
                  <c:v>5.8</c:v>
                </c:pt>
                <c:pt idx="20">
                  <c:v>5.93</c:v>
                </c:pt>
                <c:pt idx="21">
                  <c:v>6.1</c:v>
                </c:pt>
                <c:pt idx="22">
                  <c:v>6.12</c:v>
                </c:pt>
                <c:pt idx="23">
                  <c:v>6.77</c:v>
                </c:pt>
                <c:pt idx="24">
                  <c:v>7.52</c:v>
                </c:pt>
                <c:pt idx="25">
                  <c:v>8.6999999999999993</c:v>
                </c:pt>
                <c:pt idx="26">
                  <c:v>9.68</c:v>
                </c:pt>
                <c:pt idx="27">
                  <c:v>10.68</c:v>
                </c:pt>
                <c:pt idx="28">
                  <c:v>12.5</c:v>
                </c:pt>
                <c:pt idx="29">
                  <c:v>13.85</c:v>
                </c:pt>
                <c:pt idx="30">
                  <c:v>15.53</c:v>
                </c:pt>
                <c:pt idx="31">
                  <c:v>17.8</c:v>
                </c:pt>
                <c:pt idx="32">
                  <c:v>20.94</c:v>
                </c:pt>
                <c:pt idx="33">
                  <c:v>23.14</c:v>
                </c:pt>
                <c:pt idx="34">
                  <c:v>24.9</c:v>
                </c:pt>
                <c:pt idx="35">
                  <c:v>24.61</c:v>
                </c:pt>
                <c:pt idx="36">
                  <c:v>25.26</c:v>
                </c:pt>
                <c:pt idx="37">
                  <c:v>27.88</c:v>
                </c:pt>
                <c:pt idx="38">
                  <c:v>29.11</c:v>
                </c:pt>
                <c:pt idx="39">
                  <c:v>30.24</c:v>
                </c:pt>
                <c:pt idx="40">
                  <c:v>32.42</c:v>
                </c:pt>
                <c:pt idx="41">
                  <c:v>31.26</c:v>
                </c:pt>
              </c:numCache>
            </c:numRef>
          </c:yVal>
          <c:smooth val="0"/>
          <c:extLst>
            <c:ext xmlns:c16="http://schemas.microsoft.com/office/drawing/2014/chart" uri="{C3380CC4-5D6E-409C-BE32-E72D297353CC}">
              <c16:uniqueId val="{00000000-A68D-3F49-8BC1-3F295EB71429}"/>
            </c:ext>
          </c:extLst>
        </c:ser>
        <c:dLbls>
          <c:showLegendKey val="0"/>
          <c:showVal val="0"/>
          <c:showCatName val="0"/>
          <c:showSerName val="0"/>
          <c:showPercent val="0"/>
          <c:showBubbleSize val="0"/>
        </c:dLbls>
        <c:axId val="1424796351"/>
        <c:axId val="1422073039"/>
      </c:scatterChart>
      <c:valAx>
        <c:axId val="14247963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2073039"/>
        <c:crosses val="autoZero"/>
        <c:crossBetween val="midCat"/>
      </c:valAx>
      <c:valAx>
        <c:axId val="14220730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479635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Copper</a:t>
            </a:r>
            <a:r>
              <a:rPr lang="en-US" baseline="0"/>
              <a:t> Prices (USD per Pound)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'Graph 1'!$A$2:$A$43</c:f>
              <c:numCache>
                <c:formatCode>General</c:formatCode>
                <c:ptCount val="42"/>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numCache>
            </c:numRef>
          </c:xVal>
          <c:yVal>
            <c:numRef>
              <c:f>'Graph 1'!$D$2:$D$43</c:f>
              <c:numCache>
                <c:formatCode>General</c:formatCode>
                <c:ptCount val="42"/>
                <c:pt idx="0">
                  <c:v>0.98</c:v>
                </c:pt>
                <c:pt idx="1">
                  <c:v>0.8</c:v>
                </c:pt>
                <c:pt idx="2">
                  <c:v>0.67</c:v>
                </c:pt>
                <c:pt idx="3">
                  <c:v>0.72</c:v>
                </c:pt>
                <c:pt idx="4">
                  <c:v>0.62</c:v>
                </c:pt>
                <c:pt idx="5">
                  <c:v>0.61</c:v>
                </c:pt>
                <c:pt idx="6">
                  <c:v>0.62</c:v>
                </c:pt>
                <c:pt idx="7">
                  <c:v>0.77</c:v>
                </c:pt>
                <c:pt idx="8">
                  <c:v>1.08</c:v>
                </c:pt>
                <c:pt idx="9">
                  <c:v>1.23</c:v>
                </c:pt>
                <c:pt idx="10">
                  <c:v>1.1499999999999999</c:v>
                </c:pt>
                <c:pt idx="11">
                  <c:v>1.04</c:v>
                </c:pt>
                <c:pt idx="12">
                  <c:v>1.03</c:v>
                </c:pt>
                <c:pt idx="13">
                  <c:v>0.86</c:v>
                </c:pt>
                <c:pt idx="14">
                  <c:v>1.07</c:v>
                </c:pt>
                <c:pt idx="15">
                  <c:v>1.33</c:v>
                </c:pt>
                <c:pt idx="16">
                  <c:v>1.04</c:v>
                </c:pt>
                <c:pt idx="17">
                  <c:v>1.03</c:v>
                </c:pt>
                <c:pt idx="18">
                  <c:v>0.75</c:v>
                </c:pt>
                <c:pt idx="19">
                  <c:v>0.73</c:v>
                </c:pt>
                <c:pt idx="20">
                  <c:v>0.84</c:v>
                </c:pt>
                <c:pt idx="21">
                  <c:v>0.73</c:v>
                </c:pt>
                <c:pt idx="22">
                  <c:v>0.72</c:v>
                </c:pt>
                <c:pt idx="23">
                  <c:v>0.82</c:v>
                </c:pt>
                <c:pt idx="24">
                  <c:v>1.29</c:v>
                </c:pt>
                <c:pt idx="25">
                  <c:v>1.63</c:v>
                </c:pt>
                <c:pt idx="26">
                  <c:v>3.06</c:v>
                </c:pt>
                <c:pt idx="27">
                  <c:v>3.17</c:v>
                </c:pt>
                <c:pt idx="28">
                  <c:v>2.37</c:v>
                </c:pt>
                <c:pt idx="29">
                  <c:v>3.44</c:v>
                </c:pt>
                <c:pt idx="30">
                  <c:v>4</c:v>
                </c:pt>
                <c:pt idx="31">
                  <c:v>3.61</c:v>
                </c:pt>
                <c:pt idx="32">
                  <c:v>3.34</c:v>
                </c:pt>
                <c:pt idx="33">
                  <c:v>3.11</c:v>
                </c:pt>
                <c:pt idx="34">
                  <c:v>2.4900000000000002</c:v>
                </c:pt>
                <c:pt idx="35">
                  <c:v>2.2000000000000002</c:v>
                </c:pt>
                <c:pt idx="36">
                  <c:v>2.81</c:v>
                </c:pt>
                <c:pt idx="37">
                  <c:v>2.93</c:v>
                </c:pt>
                <c:pt idx="38">
                  <c:v>2.72</c:v>
                </c:pt>
                <c:pt idx="39">
                  <c:v>2.8</c:v>
                </c:pt>
                <c:pt idx="40">
                  <c:v>4.24</c:v>
                </c:pt>
                <c:pt idx="41">
                  <c:v>4.01</c:v>
                </c:pt>
              </c:numCache>
            </c:numRef>
          </c:yVal>
          <c:smooth val="0"/>
          <c:extLst>
            <c:ext xmlns:c16="http://schemas.microsoft.com/office/drawing/2014/chart" uri="{C3380CC4-5D6E-409C-BE32-E72D297353CC}">
              <c16:uniqueId val="{00000000-3D3F-7A42-943B-48F7ED90E73A}"/>
            </c:ext>
          </c:extLst>
        </c:ser>
        <c:dLbls>
          <c:showLegendKey val="0"/>
          <c:showVal val="0"/>
          <c:showCatName val="0"/>
          <c:showSerName val="0"/>
          <c:showPercent val="0"/>
          <c:showBubbleSize val="0"/>
        </c:dLbls>
        <c:axId val="1425396815"/>
        <c:axId val="1547493583"/>
      </c:scatterChart>
      <c:valAx>
        <c:axId val="142539681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7493583"/>
        <c:crosses val="autoZero"/>
        <c:crossBetween val="midCat"/>
      </c:valAx>
      <c:valAx>
        <c:axId val="15474935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53968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Price</a:t>
            </a:r>
            <a:r>
              <a:rPr lang="en-US" baseline="0"/>
              <a:t> of Copper (2005 - 2021)</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xVal>
            <c:numRef>
              <c:f>'Graph 1'!$A$27:$A$43</c:f>
              <c:numCache>
                <c:formatCode>General</c:formatCode>
                <c:ptCount val="17"/>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numCache>
            </c:numRef>
          </c:xVal>
          <c:yVal>
            <c:numRef>
              <c:f>'Graph 1'!$D$27:$D$43</c:f>
              <c:numCache>
                <c:formatCode>General</c:formatCode>
                <c:ptCount val="17"/>
                <c:pt idx="0">
                  <c:v>1.63</c:v>
                </c:pt>
                <c:pt idx="1">
                  <c:v>3.06</c:v>
                </c:pt>
                <c:pt idx="2">
                  <c:v>3.17</c:v>
                </c:pt>
                <c:pt idx="3">
                  <c:v>2.37</c:v>
                </c:pt>
                <c:pt idx="4">
                  <c:v>3.44</c:v>
                </c:pt>
                <c:pt idx="5">
                  <c:v>4</c:v>
                </c:pt>
                <c:pt idx="6">
                  <c:v>3.61</c:v>
                </c:pt>
                <c:pt idx="7">
                  <c:v>3.34</c:v>
                </c:pt>
                <c:pt idx="8">
                  <c:v>3.11</c:v>
                </c:pt>
                <c:pt idx="9">
                  <c:v>2.4900000000000002</c:v>
                </c:pt>
                <c:pt idx="10">
                  <c:v>2.2000000000000002</c:v>
                </c:pt>
                <c:pt idx="11">
                  <c:v>2.81</c:v>
                </c:pt>
                <c:pt idx="12">
                  <c:v>2.93</c:v>
                </c:pt>
                <c:pt idx="13">
                  <c:v>2.72</c:v>
                </c:pt>
                <c:pt idx="14">
                  <c:v>2.8</c:v>
                </c:pt>
                <c:pt idx="15">
                  <c:v>4.24</c:v>
                </c:pt>
                <c:pt idx="16">
                  <c:v>4.01</c:v>
                </c:pt>
              </c:numCache>
            </c:numRef>
          </c:yVal>
          <c:smooth val="1"/>
          <c:extLst>
            <c:ext xmlns:c16="http://schemas.microsoft.com/office/drawing/2014/chart" uri="{C3380CC4-5D6E-409C-BE32-E72D297353CC}">
              <c16:uniqueId val="{00000000-71B1-8943-9462-20A7ABC9D410}"/>
            </c:ext>
          </c:extLst>
        </c:ser>
        <c:ser>
          <c:idx val="1"/>
          <c:order val="1"/>
          <c:spPr>
            <a:ln w="19050" cap="rnd">
              <a:solidFill>
                <a:srgbClr val="C00000"/>
              </a:solidFill>
              <a:round/>
            </a:ln>
            <a:effectLst/>
          </c:spPr>
          <c:marker>
            <c:symbol val="none"/>
          </c:marker>
          <c:xVal>
            <c:numRef>
              <c:f>'Graph 1'!$A$27:$A$43</c:f>
              <c:numCache>
                <c:formatCode>General</c:formatCode>
                <c:ptCount val="17"/>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numCache>
            </c:numRef>
          </c:xVal>
          <c:yVal>
            <c:numRef>
              <c:f>'Graph 1'!$E$27:$E$43</c:f>
              <c:numCache>
                <c:formatCode>General</c:formatCode>
                <c:ptCount val="17"/>
                <c:pt idx="0">
                  <c:v>3.0547058823529412</c:v>
                </c:pt>
                <c:pt idx="1">
                  <c:v>3.0547058823529412</c:v>
                </c:pt>
                <c:pt idx="2">
                  <c:v>3.0547058823529412</c:v>
                </c:pt>
                <c:pt idx="3">
                  <c:v>3.0547058823529412</c:v>
                </c:pt>
                <c:pt idx="4">
                  <c:v>3.0547058823529412</c:v>
                </c:pt>
                <c:pt idx="5">
                  <c:v>3.0547058823529412</c:v>
                </c:pt>
                <c:pt idx="6">
                  <c:v>3.0547058823529412</c:v>
                </c:pt>
                <c:pt idx="7">
                  <c:v>3.0547058823529412</c:v>
                </c:pt>
                <c:pt idx="8">
                  <c:v>3.0547058823529412</c:v>
                </c:pt>
                <c:pt idx="9">
                  <c:v>3.0547058823529412</c:v>
                </c:pt>
                <c:pt idx="10">
                  <c:v>3.0547058823529412</c:v>
                </c:pt>
                <c:pt idx="11">
                  <c:v>3.0547058823529412</c:v>
                </c:pt>
                <c:pt idx="12">
                  <c:v>3.0547058823529412</c:v>
                </c:pt>
                <c:pt idx="13">
                  <c:v>3.0547058823529412</c:v>
                </c:pt>
                <c:pt idx="14">
                  <c:v>3.0547058823529412</c:v>
                </c:pt>
                <c:pt idx="15">
                  <c:v>3.0547058823529412</c:v>
                </c:pt>
                <c:pt idx="16">
                  <c:v>3.0547058823529412</c:v>
                </c:pt>
              </c:numCache>
            </c:numRef>
          </c:yVal>
          <c:smooth val="1"/>
          <c:extLst>
            <c:ext xmlns:c16="http://schemas.microsoft.com/office/drawing/2014/chart" uri="{C3380CC4-5D6E-409C-BE32-E72D297353CC}">
              <c16:uniqueId val="{00000001-71B1-8943-9462-20A7ABC9D410}"/>
            </c:ext>
          </c:extLst>
        </c:ser>
        <c:dLbls>
          <c:showLegendKey val="0"/>
          <c:showVal val="0"/>
          <c:showCatName val="0"/>
          <c:showSerName val="0"/>
          <c:showPercent val="0"/>
          <c:showBubbleSize val="0"/>
        </c:dLbls>
        <c:axId val="1243104815"/>
        <c:axId val="1242781039"/>
      </c:scatterChart>
      <c:valAx>
        <c:axId val="124310481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2781039"/>
        <c:crosses val="autoZero"/>
        <c:crossBetween val="midCat"/>
      </c:valAx>
      <c:valAx>
        <c:axId val="12427810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31048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92E4C-9A23-164D-820B-F070EB287E79}" type="datetimeFigureOut">
              <a:rPr lang="es-ES_tradnl" smtClean="0"/>
              <a:t>25/11/22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C24DDF-AB3D-7245-889B-366701E6344A}" type="slidenum">
              <a:rPr lang="es-ES_tradnl" smtClean="0"/>
              <a:t>‹#›</a:t>
            </a:fld>
            <a:endParaRPr lang="es-ES_tradnl"/>
          </a:p>
        </p:txBody>
      </p:sp>
    </p:spTree>
    <p:extLst>
      <p:ext uri="{BB962C8B-B14F-4D97-AF65-F5344CB8AC3E}">
        <p14:creationId xmlns:p14="http://schemas.microsoft.com/office/powerpoint/2010/main" val="4146723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2</a:t>
            </a:fld>
            <a:endParaRPr lang="es-ES_tradnl"/>
          </a:p>
        </p:txBody>
      </p:sp>
    </p:spTree>
    <p:extLst>
      <p:ext uri="{BB962C8B-B14F-4D97-AF65-F5344CB8AC3E}">
        <p14:creationId xmlns:p14="http://schemas.microsoft.com/office/powerpoint/2010/main" val="4070829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14</a:t>
            </a:fld>
            <a:endParaRPr lang="es-ES_tradnl"/>
          </a:p>
        </p:txBody>
      </p:sp>
    </p:spTree>
    <p:extLst>
      <p:ext uri="{BB962C8B-B14F-4D97-AF65-F5344CB8AC3E}">
        <p14:creationId xmlns:p14="http://schemas.microsoft.com/office/powerpoint/2010/main" val="562996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16</a:t>
            </a:fld>
            <a:endParaRPr lang="es-ES_tradnl"/>
          </a:p>
        </p:txBody>
      </p:sp>
    </p:spTree>
    <p:extLst>
      <p:ext uri="{BB962C8B-B14F-4D97-AF65-F5344CB8AC3E}">
        <p14:creationId xmlns:p14="http://schemas.microsoft.com/office/powerpoint/2010/main" val="2149966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18</a:t>
            </a:fld>
            <a:endParaRPr lang="es-ES_tradnl"/>
          </a:p>
        </p:txBody>
      </p:sp>
    </p:spTree>
    <p:extLst>
      <p:ext uri="{BB962C8B-B14F-4D97-AF65-F5344CB8AC3E}">
        <p14:creationId xmlns:p14="http://schemas.microsoft.com/office/powerpoint/2010/main" val="2831112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19</a:t>
            </a:fld>
            <a:endParaRPr lang="es-ES_tradnl"/>
          </a:p>
        </p:txBody>
      </p:sp>
    </p:spTree>
    <p:extLst>
      <p:ext uri="{BB962C8B-B14F-4D97-AF65-F5344CB8AC3E}">
        <p14:creationId xmlns:p14="http://schemas.microsoft.com/office/powerpoint/2010/main" val="1896747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20</a:t>
            </a:fld>
            <a:endParaRPr lang="es-ES_tradnl"/>
          </a:p>
        </p:txBody>
      </p:sp>
    </p:spTree>
    <p:extLst>
      <p:ext uri="{BB962C8B-B14F-4D97-AF65-F5344CB8AC3E}">
        <p14:creationId xmlns:p14="http://schemas.microsoft.com/office/powerpoint/2010/main" val="3593356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Unit 24 Slides – API-119, Slide 28</a:t>
            </a:r>
          </a:p>
        </p:txBody>
      </p:sp>
      <p:sp>
        <p:nvSpPr>
          <p:cNvPr id="4" name="Slide Number Placeholder 3"/>
          <p:cNvSpPr>
            <a:spLocks noGrp="1"/>
          </p:cNvSpPr>
          <p:nvPr>
            <p:ph type="sldNum" sz="quarter" idx="5"/>
          </p:nvPr>
        </p:nvSpPr>
        <p:spPr/>
        <p:txBody>
          <a:bodyPr/>
          <a:lstStyle/>
          <a:p>
            <a:fld id="{57C24DDF-AB3D-7245-889B-366701E6344A}" type="slidenum">
              <a:rPr lang="es-ES_tradnl" smtClean="0"/>
              <a:t>21</a:t>
            </a:fld>
            <a:endParaRPr lang="es-ES_tradnl"/>
          </a:p>
        </p:txBody>
      </p:sp>
    </p:spTree>
    <p:extLst>
      <p:ext uri="{BB962C8B-B14F-4D97-AF65-F5344CB8AC3E}">
        <p14:creationId xmlns:p14="http://schemas.microsoft.com/office/powerpoint/2010/main" val="289540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Unit 24 Slides – API-119, Slide 29</a:t>
            </a:r>
          </a:p>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22</a:t>
            </a:fld>
            <a:endParaRPr lang="es-ES_tradnl"/>
          </a:p>
        </p:txBody>
      </p:sp>
    </p:spTree>
    <p:extLst>
      <p:ext uri="{BB962C8B-B14F-4D97-AF65-F5344CB8AC3E}">
        <p14:creationId xmlns:p14="http://schemas.microsoft.com/office/powerpoint/2010/main" val="988957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23</a:t>
            </a:fld>
            <a:endParaRPr lang="es-ES_tradnl"/>
          </a:p>
        </p:txBody>
      </p:sp>
    </p:spTree>
    <p:extLst>
      <p:ext uri="{BB962C8B-B14F-4D97-AF65-F5344CB8AC3E}">
        <p14:creationId xmlns:p14="http://schemas.microsoft.com/office/powerpoint/2010/main" val="4137603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24</a:t>
            </a:fld>
            <a:endParaRPr lang="es-ES_tradnl"/>
          </a:p>
        </p:txBody>
      </p:sp>
    </p:spTree>
    <p:extLst>
      <p:ext uri="{BB962C8B-B14F-4D97-AF65-F5344CB8AC3E}">
        <p14:creationId xmlns:p14="http://schemas.microsoft.com/office/powerpoint/2010/main" val="1287862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25</a:t>
            </a:fld>
            <a:endParaRPr lang="es-ES_tradnl"/>
          </a:p>
        </p:txBody>
      </p:sp>
    </p:spTree>
    <p:extLst>
      <p:ext uri="{BB962C8B-B14F-4D97-AF65-F5344CB8AC3E}">
        <p14:creationId xmlns:p14="http://schemas.microsoft.com/office/powerpoint/2010/main" val="2093175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C00000"/>
                </a:solidFill>
              </a:rPr>
              <a:t>“Fiscal spending is more responsive to current account shocks than fiscal revenues 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C00000"/>
                </a:solidFill>
              </a:rPr>
              <a:t>Source: https://</a:t>
            </a:r>
            <a:r>
              <a:rPr lang="en-US" dirty="0" err="1">
                <a:solidFill>
                  <a:srgbClr val="C00000"/>
                </a:solidFill>
              </a:rPr>
              <a:t>www.sciencedirect.com</a:t>
            </a:r>
            <a:r>
              <a:rPr lang="en-US" dirty="0">
                <a:solidFill>
                  <a:srgbClr val="C00000"/>
                </a:solidFill>
              </a:rPr>
              <a:t>/science/article/</a:t>
            </a:r>
            <a:r>
              <a:rPr lang="en-US" dirty="0" err="1">
                <a:solidFill>
                  <a:srgbClr val="C00000"/>
                </a:solidFill>
              </a:rPr>
              <a:t>pii</a:t>
            </a:r>
            <a:r>
              <a:rPr lang="en-US" dirty="0">
                <a:solidFill>
                  <a:srgbClr val="C00000"/>
                </a:solidFill>
              </a:rPr>
              <a:t>/S2077188613700180</a:t>
            </a:r>
          </a:p>
          <a:p>
            <a:endParaRPr lang="en-US" dirty="0"/>
          </a:p>
          <a:p>
            <a:endParaRPr lang="en-US" dirty="0"/>
          </a:p>
          <a:p>
            <a:r>
              <a:rPr lang="en-US" dirty="0"/>
              <a:t>Sources: </a:t>
            </a:r>
          </a:p>
          <a:p>
            <a:r>
              <a:rPr lang="en-US" dirty="0"/>
              <a:t>API-119 Macro: Unit 24 Class Slides </a:t>
            </a:r>
          </a:p>
        </p:txBody>
      </p:sp>
      <p:sp>
        <p:nvSpPr>
          <p:cNvPr id="4" name="Slide Number Placeholder 3"/>
          <p:cNvSpPr>
            <a:spLocks noGrp="1"/>
          </p:cNvSpPr>
          <p:nvPr>
            <p:ph type="sldNum" sz="quarter" idx="5"/>
          </p:nvPr>
        </p:nvSpPr>
        <p:spPr/>
        <p:txBody>
          <a:bodyPr/>
          <a:lstStyle/>
          <a:p>
            <a:fld id="{57C24DDF-AB3D-7245-889B-366701E6344A}" type="slidenum">
              <a:rPr lang="es-ES_tradnl" smtClean="0"/>
              <a:t>5</a:t>
            </a:fld>
            <a:endParaRPr lang="es-ES_tradnl"/>
          </a:p>
        </p:txBody>
      </p:sp>
    </p:spTree>
    <p:extLst>
      <p:ext uri="{BB962C8B-B14F-4D97-AF65-F5344CB8AC3E}">
        <p14:creationId xmlns:p14="http://schemas.microsoft.com/office/powerpoint/2010/main" val="2019390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26</a:t>
            </a:fld>
            <a:endParaRPr lang="es-ES_tradnl"/>
          </a:p>
        </p:txBody>
      </p:sp>
    </p:spTree>
    <p:extLst>
      <p:ext uri="{BB962C8B-B14F-4D97-AF65-F5344CB8AC3E}">
        <p14:creationId xmlns:p14="http://schemas.microsoft.com/office/powerpoint/2010/main" val="1309354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27</a:t>
            </a:fld>
            <a:endParaRPr lang="es-ES_tradnl"/>
          </a:p>
        </p:txBody>
      </p:sp>
    </p:spTree>
    <p:extLst>
      <p:ext uri="{BB962C8B-B14F-4D97-AF65-F5344CB8AC3E}">
        <p14:creationId xmlns:p14="http://schemas.microsoft.com/office/powerpoint/2010/main" val="2064517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6</a:t>
            </a:fld>
            <a:endParaRPr lang="es-ES_tradnl"/>
          </a:p>
        </p:txBody>
      </p:sp>
    </p:spTree>
    <p:extLst>
      <p:ext uri="{BB962C8B-B14F-4D97-AF65-F5344CB8AC3E}">
        <p14:creationId xmlns:p14="http://schemas.microsoft.com/office/powerpoint/2010/main" val="403502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of Data:</a:t>
            </a:r>
          </a:p>
          <a:p>
            <a:r>
              <a:rPr lang="en-US" dirty="0"/>
              <a:t>https://</a:t>
            </a:r>
            <a:r>
              <a:rPr lang="en-US" dirty="0" err="1"/>
              <a:t>www.ciat.org</a:t>
            </a:r>
            <a:r>
              <a:rPr lang="en-US" dirty="0"/>
              <a:t>/metals-mining-a-bright-spot-in-peru-amid-the-governments-changing-of-the-guard/?lang=</a:t>
            </a:r>
            <a:r>
              <a:rPr lang="en-US" dirty="0" err="1"/>
              <a:t>en</a:t>
            </a:r>
            <a:endParaRPr lang="en-US" dirty="0"/>
          </a:p>
          <a:p>
            <a:r>
              <a:rPr lang="en-US" dirty="0"/>
              <a:t>https://</a:t>
            </a:r>
            <a:r>
              <a:rPr lang="en-US" dirty="0" err="1"/>
              <a:t>www.imf.org</a:t>
            </a:r>
            <a:r>
              <a:rPr lang="en-US" dirty="0"/>
              <a:t>/</a:t>
            </a:r>
            <a:r>
              <a:rPr lang="en-US" dirty="0" err="1"/>
              <a:t>en</a:t>
            </a:r>
            <a:r>
              <a:rPr lang="en-US" dirty="0"/>
              <a:t>/Publications/WP/Issues/2017/09/29/The-Adjustment-to-Commodity-Price-Shocks-in-Chile-Colombia-and-Peru-45218</a:t>
            </a:r>
          </a:p>
        </p:txBody>
      </p:sp>
      <p:sp>
        <p:nvSpPr>
          <p:cNvPr id="4" name="Slide Number Placeholder 3"/>
          <p:cNvSpPr>
            <a:spLocks noGrp="1"/>
          </p:cNvSpPr>
          <p:nvPr>
            <p:ph type="sldNum" sz="quarter" idx="5"/>
          </p:nvPr>
        </p:nvSpPr>
        <p:spPr/>
        <p:txBody>
          <a:bodyPr/>
          <a:lstStyle/>
          <a:p>
            <a:fld id="{57C24DDF-AB3D-7245-889B-366701E6344A}" type="slidenum">
              <a:rPr lang="es-ES_tradnl" smtClean="0"/>
              <a:t>7</a:t>
            </a:fld>
            <a:endParaRPr lang="es-ES_tradnl"/>
          </a:p>
        </p:txBody>
      </p:sp>
    </p:spTree>
    <p:extLst>
      <p:ext uri="{BB962C8B-B14F-4D97-AF65-F5344CB8AC3E}">
        <p14:creationId xmlns:p14="http://schemas.microsoft.com/office/powerpoint/2010/main" val="2367411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Unit 23 Slides – API-119, Slide 19 &amp; 21</a:t>
            </a:r>
          </a:p>
        </p:txBody>
      </p:sp>
      <p:sp>
        <p:nvSpPr>
          <p:cNvPr id="4" name="Slide Number Placeholder 3"/>
          <p:cNvSpPr>
            <a:spLocks noGrp="1"/>
          </p:cNvSpPr>
          <p:nvPr>
            <p:ph type="sldNum" sz="quarter" idx="5"/>
          </p:nvPr>
        </p:nvSpPr>
        <p:spPr/>
        <p:txBody>
          <a:bodyPr/>
          <a:lstStyle/>
          <a:p>
            <a:fld id="{57C24DDF-AB3D-7245-889B-366701E6344A}" type="slidenum">
              <a:rPr lang="es-ES_tradnl" smtClean="0"/>
              <a:t>8</a:t>
            </a:fld>
            <a:endParaRPr lang="es-ES_tradnl"/>
          </a:p>
        </p:txBody>
      </p:sp>
    </p:spTree>
    <p:extLst>
      <p:ext uri="{BB962C8B-B14F-4D97-AF65-F5344CB8AC3E}">
        <p14:creationId xmlns:p14="http://schemas.microsoft.com/office/powerpoint/2010/main" val="163727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9</a:t>
            </a:fld>
            <a:endParaRPr lang="es-ES_tradnl"/>
          </a:p>
        </p:txBody>
      </p:sp>
    </p:spTree>
    <p:extLst>
      <p:ext uri="{BB962C8B-B14F-4D97-AF65-F5344CB8AC3E}">
        <p14:creationId xmlns:p14="http://schemas.microsoft.com/office/powerpoint/2010/main" val="275775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11</a:t>
            </a:fld>
            <a:endParaRPr lang="es-ES_tradnl"/>
          </a:p>
        </p:txBody>
      </p:sp>
    </p:spTree>
    <p:extLst>
      <p:ext uri="{BB962C8B-B14F-4D97-AF65-F5344CB8AC3E}">
        <p14:creationId xmlns:p14="http://schemas.microsoft.com/office/powerpoint/2010/main" val="3397727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Unit 23 Slides – API-119, Slide 12</a:t>
            </a:r>
          </a:p>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12</a:t>
            </a:fld>
            <a:endParaRPr lang="es-ES_tradnl"/>
          </a:p>
        </p:txBody>
      </p:sp>
    </p:spTree>
    <p:extLst>
      <p:ext uri="{BB962C8B-B14F-4D97-AF65-F5344CB8AC3E}">
        <p14:creationId xmlns:p14="http://schemas.microsoft.com/office/powerpoint/2010/main" val="3139087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13</a:t>
            </a:fld>
            <a:endParaRPr lang="es-ES_tradnl"/>
          </a:p>
        </p:txBody>
      </p:sp>
    </p:spTree>
    <p:extLst>
      <p:ext uri="{BB962C8B-B14F-4D97-AF65-F5344CB8AC3E}">
        <p14:creationId xmlns:p14="http://schemas.microsoft.com/office/powerpoint/2010/main" val="3154499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C0B85-EBAD-DE84-38FC-1403084037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879F8D6A-7A4F-76E5-BE0D-26EB98A633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0B09A04B-E541-E499-350E-B7C47F3FE023}"/>
              </a:ext>
            </a:extLst>
          </p:cNvPr>
          <p:cNvSpPr>
            <a:spLocks noGrp="1"/>
          </p:cNvSpPr>
          <p:nvPr>
            <p:ph type="dt" sz="half" idx="10"/>
          </p:nvPr>
        </p:nvSpPr>
        <p:spPr/>
        <p:txBody>
          <a:bodyPr/>
          <a:lstStyle/>
          <a:p>
            <a:fld id="{586B1D6E-2E57-5E44-86B6-33A4097F2DFD}" type="datetime1">
              <a:rPr lang="en-US" smtClean="0"/>
              <a:t>11/25/22</a:t>
            </a:fld>
            <a:endParaRPr lang="es-ES_tradnl"/>
          </a:p>
        </p:txBody>
      </p:sp>
      <p:sp>
        <p:nvSpPr>
          <p:cNvPr id="5" name="Footer Placeholder 4">
            <a:extLst>
              <a:ext uri="{FF2B5EF4-FFF2-40B4-BE49-F238E27FC236}">
                <a16:creationId xmlns:a16="http://schemas.microsoft.com/office/drawing/2014/main" id="{F74292B4-D017-BB6A-C6A1-C96445F0DB38}"/>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F3E54E50-E648-BDB2-88BD-691E34C3AA4A}"/>
              </a:ext>
            </a:extLst>
          </p:cNvPr>
          <p:cNvSpPr>
            <a:spLocks noGrp="1"/>
          </p:cNvSpPr>
          <p:nvPr>
            <p:ph type="sldNum" sz="quarter" idx="12"/>
          </p:nvPr>
        </p:nvSpPr>
        <p:spPr/>
        <p:txBody>
          <a:body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2661003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578A-BE78-E2AE-6EEA-85CBA6E43578}"/>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9F92C09D-4B7E-BD69-54AE-EF77D5DC96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A8623538-F39D-C695-DC85-B95AFCFB0E27}"/>
              </a:ext>
            </a:extLst>
          </p:cNvPr>
          <p:cNvSpPr>
            <a:spLocks noGrp="1"/>
          </p:cNvSpPr>
          <p:nvPr>
            <p:ph type="dt" sz="half" idx="10"/>
          </p:nvPr>
        </p:nvSpPr>
        <p:spPr/>
        <p:txBody>
          <a:bodyPr/>
          <a:lstStyle/>
          <a:p>
            <a:fld id="{B940456F-A3B2-1C42-ADD8-D4514C55C6D2}" type="datetime1">
              <a:rPr lang="en-US" smtClean="0"/>
              <a:t>11/25/22</a:t>
            </a:fld>
            <a:endParaRPr lang="es-ES_tradnl"/>
          </a:p>
        </p:txBody>
      </p:sp>
      <p:sp>
        <p:nvSpPr>
          <p:cNvPr id="5" name="Footer Placeholder 4">
            <a:extLst>
              <a:ext uri="{FF2B5EF4-FFF2-40B4-BE49-F238E27FC236}">
                <a16:creationId xmlns:a16="http://schemas.microsoft.com/office/drawing/2014/main" id="{246782E2-418C-18EA-ACBB-2717F75CE3DC}"/>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A173D4DA-972F-7F8B-C579-3AE0E2C230BB}"/>
              </a:ext>
            </a:extLst>
          </p:cNvPr>
          <p:cNvSpPr>
            <a:spLocks noGrp="1"/>
          </p:cNvSpPr>
          <p:nvPr>
            <p:ph type="sldNum" sz="quarter" idx="12"/>
          </p:nvPr>
        </p:nvSpPr>
        <p:spPr/>
        <p:txBody>
          <a:body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808703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375A35-F944-9AE6-E8CD-F8F37C784B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47E67C16-6F64-F3A7-C34A-AEF214D4C4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5FFFEFF3-6D86-527A-F044-0F760A1E16B4}"/>
              </a:ext>
            </a:extLst>
          </p:cNvPr>
          <p:cNvSpPr>
            <a:spLocks noGrp="1"/>
          </p:cNvSpPr>
          <p:nvPr>
            <p:ph type="dt" sz="half" idx="10"/>
          </p:nvPr>
        </p:nvSpPr>
        <p:spPr/>
        <p:txBody>
          <a:bodyPr/>
          <a:lstStyle/>
          <a:p>
            <a:fld id="{2CF5C5E9-EC7B-124D-970F-3DAD62D92B1F}" type="datetime1">
              <a:rPr lang="en-US" smtClean="0"/>
              <a:t>11/25/22</a:t>
            </a:fld>
            <a:endParaRPr lang="es-ES_tradnl"/>
          </a:p>
        </p:txBody>
      </p:sp>
      <p:sp>
        <p:nvSpPr>
          <p:cNvPr id="5" name="Footer Placeholder 4">
            <a:extLst>
              <a:ext uri="{FF2B5EF4-FFF2-40B4-BE49-F238E27FC236}">
                <a16:creationId xmlns:a16="http://schemas.microsoft.com/office/drawing/2014/main" id="{F0381DE4-8FAC-E205-2B3B-0F02124316AA}"/>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914CB5F1-2F4A-5FFC-C0EE-CBF58736F44B}"/>
              </a:ext>
            </a:extLst>
          </p:cNvPr>
          <p:cNvSpPr>
            <a:spLocks noGrp="1"/>
          </p:cNvSpPr>
          <p:nvPr>
            <p:ph type="sldNum" sz="quarter" idx="12"/>
          </p:nvPr>
        </p:nvSpPr>
        <p:spPr/>
        <p:txBody>
          <a:body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1078521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36A4C-8C08-046D-8487-7DFCBB5B7826}"/>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67AA0679-912B-3A01-74CD-0E62D1FC99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7C51D320-8AE1-81F0-E811-ACC9DAB37A35}"/>
              </a:ext>
            </a:extLst>
          </p:cNvPr>
          <p:cNvSpPr>
            <a:spLocks noGrp="1"/>
          </p:cNvSpPr>
          <p:nvPr>
            <p:ph type="dt" sz="half" idx="10"/>
          </p:nvPr>
        </p:nvSpPr>
        <p:spPr/>
        <p:txBody>
          <a:bodyPr/>
          <a:lstStyle/>
          <a:p>
            <a:fld id="{4C25F351-DACD-AC43-ABC1-6E90F001A29D}" type="datetime1">
              <a:rPr lang="en-US" smtClean="0"/>
              <a:t>11/25/22</a:t>
            </a:fld>
            <a:endParaRPr lang="es-ES_tradnl"/>
          </a:p>
        </p:txBody>
      </p:sp>
      <p:sp>
        <p:nvSpPr>
          <p:cNvPr id="5" name="Footer Placeholder 4">
            <a:extLst>
              <a:ext uri="{FF2B5EF4-FFF2-40B4-BE49-F238E27FC236}">
                <a16:creationId xmlns:a16="http://schemas.microsoft.com/office/drawing/2014/main" id="{D21504F9-B641-CBEB-E7DA-BB92E309A48B}"/>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4D9B952F-6FEB-ADD1-5B1F-1FB061B2CEC3}"/>
              </a:ext>
            </a:extLst>
          </p:cNvPr>
          <p:cNvSpPr>
            <a:spLocks noGrp="1"/>
          </p:cNvSpPr>
          <p:nvPr>
            <p:ph type="sldNum" sz="quarter" idx="12"/>
          </p:nvPr>
        </p:nvSpPr>
        <p:spPr/>
        <p:txBody>
          <a:body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3980228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A7A71-3CEA-AE81-2EDA-B92621C02D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D395DD2E-138A-6C6A-E94F-BC7B1C0E4B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58AE6D-CA15-78E6-ED22-061E20A5C54D}"/>
              </a:ext>
            </a:extLst>
          </p:cNvPr>
          <p:cNvSpPr>
            <a:spLocks noGrp="1"/>
          </p:cNvSpPr>
          <p:nvPr>
            <p:ph type="dt" sz="half" idx="10"/>
          </p:nvPr>
        </p:nvSpPr>
        <p:spPr/>
        <p:txBody>
          <a:bodyPr/>
          <a:lstStyle/>
          <a:p>
            <a:fld id="{8DDEBD74-288F-D442-BE50-9A23F3FD82BA}" type="datetime1">
              <a:rPr lang="en-US" smtClean="0"/>
              <a:t>11/25/22</a:t>
            </a:fld>
            <a:endParaRPr lang="es-ES_tradnl"/>
          </a:p>
        </p:txBody>
      </p:sp>
      <p:sp>
        <p:nvSpPr>
          <p:cNvPr id="5" name="Footer Placeholder 4">
            <a:extLst>
              <a:ext uri="{FF2B5EF4-FFF2-40B4-BE49-F238E27FC236}">
                <a16:creationId xmlns:a16="http://schemas.microsoft.com/office/drawing/2014/main" id="{42E77D85-B164-5C1F-0358-8C9CA3A4712D}"/>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EDE4C218-33AB-7F61-3C7B-94224CEE3783}"/>
              </a:ext>
            </a:extLst>
          </p:cNvPr>
          <p:cNvSpPr>
            <a:spLocks noGrp="1"/>
          </p:cNvSpPr>
          <p:nvPr>
            <p:ph type="sldNum" sz="quarter" idx="12"/>
          </p:nvPr>
        </p:nvSpPr>
        <p:spPr/>
        <p:txBody>
          <a:body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1548514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34B7-5CDB-DE9C-E5D6-010C27052A95}"/>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A357DF6E-19F5-0640-EE98-C52B5E1E35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08371FAB-00F1-14C4-9C5B-65E9546056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A8B64472-39CE-12F1-8BDF-13283F6865A9}"/>
              </a:ext>
            </a:extLst>
          </p:cNvPr>
          <p:cNvSpPr>
            <a:spLocks noGrp="1"/>
          </p:cNvSpPr>
          <p:nvPr>
            <p:ph type="dt" sz="half" idx="10"/>
          </p:nvPr>
        </p:nvSpPr>
        <p:spPr/>
        <p:txBody>
          <a:bodyPr/>
          <a:lstStyle/>
          <a:p>
            <a:fld id="{BFA4ADE5-8EF8-AE4C-83EB-B4C4E1784BA9}" type="datetime1">
              <a:rPr lang="en-US" smtClean="0"/>
              <a:t>11/25/22</a:t>
            </a:fld>
            <a:endParaRPr lang="es-ES_tradnl"/>
          </a:p>
        </p:txBody>
      </p:sp>
      <p:sp>
        <p:nvSpPr>
          <p:cNvPr id="6" name="Footer Placeholder 5">
            <a:extLst>
              <a:ext uri="{FF2B5EF4-FFF2-40B4-BE49-F238E27FC236}">
                <a16:creationId xmlns:a16="http://schemas.microsoft.com/office/drawing/2014/main" id="{021FB416-C49B-B403-0A81-1C76F7E5FF31}"/>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094172D8-537B-77E5-F853-F0AE42F8EB8B}"/>
              </a:ext>
            </a:extLst>
          </p:cNvPr>
          <p:cNvSpPr>
            <a:spLocks noGrp="1"/>
          </p:cNvSpPr>
          <p:nvPr>
            <p:ph type="sldNum" sz="quarter" idx="12"/>
          </p:nvPr>
        </p:nvSpPr>
        <p:spPr/>
        <p:txBody>
          <a:body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1436993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FC9BA-9C84-9887-A40A-797D0CED5C01}"/>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C04A2CAB-EACE-310C-4CA0-680010AC1B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CCA94D-57E8-EF8E-0D83-673C907286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F966265B-3DD6-25D1-AA24-06546B2947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137444-29E8-25C1-A61C-D962C77096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56516848-1175-4888-3D9B-58AFE0FA53C3}"/>
              </a:ext>
            </a:extLst>
          </p:cNvPr>
          <p:cNvSpPr>
            <a:spLocks noGrp="1"/>
          </p:cNvSpPr>
          <p:nvPr>
            <p:ph type="dt" sz="half" idx="10"/>
          </p:nvPr>
        </p:nvSpPr>
        <p:spPr/>
        <p:txBody>
          <a:bodyPr/>
          <a:lstStyle/>
          <a:p>
            <a:fld id="{161891E3-BB9F-094C-A757-353852848A04}" type="datetime1">
              <a:rPr lang="en-US" smtClean="0"/>
              <a:t>11/25/22</a:t>
            </a:fld>
            <a:endParaRPr lang="es-ES_tradnl"/>
          </a:p>
        </p:txBody>
      </p:sp>
      <p:sp>
        <p:nvSpPr>
          <p:cNvPr id="8" name="Footer Placeholder 7">
            <a:extLst>
              <a:ext uri="{FF2B5EF4-FFF2-40B4-BE49-F238E27FC236}">
                <a16:creationId xmlns:a16="http://schemas.microsoft.com/office/drawing/2014/main" id="{D3421618-1B4F-01A5-26E6-B5BEF81D5F9B}"/>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7E1CA9E5-B463-20F2-011F-D80D6647D915}"/>
              </a:ext>
            </a:extLst>
          </p:cNvPr>
          <p:cNvSpPr>
            <a:spLocks noGrp="1"/>
          </p:cNvSpPr>
          <p:nvPr>
            <p:ph type="sldNum" sz="quarter" idx="12"/>
          </p:nvPr>
        </p:nvSpPr>
        <p:spPr/>
        <p:txBody>
          <a:body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5830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64B7E-68A9-B353-47BC-5EA3505A85D8}"/>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433FDC4B-3F09-795A-E491-F18256CF5344}"/>
              </a:ext>
            </a:extLst>
          </p:cNvPr>
          <p:cNvSpPr>
            <a:spLocks noGrp="1"/>
          </p:cNvSpPr>
          <p:nvPr>
            <p:ph type="dt" sz="half" idx="10"/>
          </p:nvPr>
        </p:nvSpPr>
        <p:spPr/>
        <p:txBody>
          <a:bodyPr/>
          <a:lstStyle/>
          <a:p>
            <a:fld id="{735CB160-6E9B-FC49-8F93-6E61E250F1B3}" type="datetime1">
              <a:rPr lang="en-US" smtClean="0"/>
              <a:t>11/25/22</a:t>
            </a:fld>
            <a:endParaRPr lang="es-ES_tradnl"/>
          </a:p>
        </p:txBody>
      </p:sp>
      <p:sp>
        <p:nvSpPr>
          <p:cNvPr id="4" name="Footer Placeholder 3">
            <a:extLst>
              <a:ext uri="{FF2B5EF4-FFF2-40B4-BE49-F238E27FC236}">
                <a16:creationId xmlns:a16="http://schemas.microsoft.com/office/drawing/2014/main" id="{45CD517B-773D-5F66-9FF6-F40C53E9CBA4}"/>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20F6B5D1-2298-FD87-82B5-78B3E032654A}"/>
              </a:ext>
            </a:extLst>
          </p:cNvPr>
          <p:cNvSpPr>
            <a:spLocks noGrp="1"/>
          </p:cNvSpPr>
          <p:nvPr>
            <p:ph type="sldNum" sz="quarter" idx="12"/>
          </p:nvPr>
        </p:nvSpPr>
        <p:spPr/>
        <p:txBody>
          <a:body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1413809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BECB0B-720C-A7D3-229E-0BA0CC5E17F5}"/>
              </a:ext>
            </a:extLst>
          </p:cNvPr>
          <p:cNvSpPr>
            <a:spLocks noGrp="1"/>
          </p:cNvSpPr>
          <p:nvPr>
            <p:ph type="dt" sz="half" idx="10"/>
          </p:nvPr>
        </p:nvSpPr>
        <p:spPr/>
        <p:txBody>
          <a:bodyPr/>
          <a:lstStyle/>
          <a:p>
            <a:fld id="{61479933-3050-B746-9345-7CFD931D8158}" type="datetime1">
              <a:rPr lang="en-US" smtClean="0"/>
              <a:t>11/25/22</a:t>
            </a:fld>
            <a:endParaRPr lang="es-ES_tradnl"/>
          </a:p>
        </p:txBody>
      </p:sp>
      <p:sp>
        <p:nvSpPr>
          <p:cNvPr id="3" name="Footer Placeholder 2">
            <a:extLst>
              <a:ext uri="{FF2B5EF4-FFF2-40B4-BE49-F238E27FC236}">
                <a16:creationId xmlns:a16="http://schemas.microsoft.com/office/drawing/2014/main" id="{F856C4B4-1206-C13E-A624-8791700A3F05}"/>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3C60103F-CE2E-680A-8A97-C29961A1CD1E}"/>
              </a:ext>
            </a:extLst>
          </p:cNvPr>
          <p:cNvSpPr>
            <a:spLocks noGrp="1"/>
          </p:cNvSpPr>
          <p:nvPr>
            <p:ph type="sldNum" sz="quarter" idx="12"/>
          </p:nvPr>
        </p:nvSpPr>
        <p:spPr/>
        <p:txBody>
          <a:body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1033308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9A9A7-8450-6A94-1A61-9073FCDDB9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2AE7FF1D-8DE8-8569-6E5E-1C3FCFDE37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A06D60BC-7077-BF14-6362-747E341B7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53A713-2A57-A4C6-AF69-240FF0B77D5F}"/>
              </a:ext>
            </a:extLst>
          </p:cNvPr>
          <p:cNvSpPr>
            <a:spLocks noGrp="1"/>
          </p:cNvSpPr>
          <p:nvPr>
            <p:ph type="dt" sz="half" idx="10"/>
          </p:nvPr>
        </p:nvSpPr>
        <p:spPr/>
        <p:txBody>
          <a:bodyPr/>
          <a:lstStyle/>
          <a:p>
            <a:fld id="{8EDBC836-52F9-DA40-BD8F-53D36C189FED}" type="datetime1">
              <a:rPr lang="en-US" smtClean="0"/>
              <a:t>11/25/22</a:t>
            </a:fld>
            <a:endParaRPr lang="es-ES_tradnl"/>
          </a:p>
        </p:txBody>
      </p:sp>
      <p:sp>
        <p:nvSpPr>
          <p:cNvPr id="6" name="Footer Placeholder 5">
            <a:extLst>
              <a:ext uri="{FF2B5EF4-FFF2-40B4-BE49-F238E27FC236}">
                <a16:creationId xmlns:a16="http://schemas.microsoft.com/office/drawing/2014/main" id="{63DAF758-0E6A-C5C7-2923-FFA859DAE7AD}"/>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8C558DB7-397C-909A-8D32-62E4AAC68BC8}"/>
              </a:ext>
            </a:extLst>
          </p:cNvPr>
          <p:cNvSpPr>
            <a:spLocks noGrp="1"/>
          </p:cNvSpPr>
          <p:nvPr>
            <p:ph type="sldNum" sz="quarter" idx="12"/>
          </p:nvPr>
        </p:nvSpPr>
        <p:spPr/>
        <p:txBody>
          <a:body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60243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ADD-FDCB-DCC7-805C-443FB8CEEA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FE42C87C-BCAA-D8D1-8C29-32AA84514F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031B4B26-0889-8305-D5E2-BBAF07F88A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13A0B6-1BFD-F86D-92B5-B9E44BF5A7C1}"/>
              </a:ext>
            </a:extLst>
          </p:cNvPr>
          <p:cNvSpPr>
            <a:spLocks noGrp="1"/>
          </p:cNvSpPr>
          <p:nvPr>
            <p:ph type="dt" sz="half" idx="10"/>
          </p:nvPr>
        </p:nvSpPr>
        <p:spPr/>
        <p:txBody>
          <a:bodyPr/>
          <a:lstStyle/>
          <a:p>
            <a:fld id="{14362469-C463-FD49-AB51-92D36413B34A}" type="datetime1">
              <a:rPr lang="en-US" smtClean="0"/>
              <a:t>11/25/22</a:t>
            </a:fld>
            <a:endParaRPr lang="es-ES_tradnl"/>
          </a:p>
        </p:txBody>
      </p:sp>
      <p:sp>
        <p:nvSpPr>
          <p:cNvPr id="6" name="Footer Placeholder 5">
            <a:extLst>
              <a:ext uri="{FF2B5EF4-FFF2-40B4-BE49-F238E27FC236}">
                <a16:creationId xmlns:a16="http://schemas.microsoft.com/office/drawing/2014/main" id="{0BF933AB-3469-CB58-C513-73B3EBB36F08}"/>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2E5221BB-5D2E-A6B5-29AB-D3AFFBBD22C2}"/>
              </a:ext>
            </a:extLst>
          </p:cNvPr>
          <p:cNvSpPr>
            <a:spLocks noGrp="1"/>
          </p:cNvSpPr>
          <p:nvPr>
            <p:ph type="sldNum" sz="quarter" idx="12"/>
          </p:nvPr>
        </p:nvSpPr>
        <p:spPr/>
        <p:txBody>
          <a:body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2279174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9F2281-F6F5-19EB-98FD-1EE27B8AC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D5626720-2995-4EEE-2100-254CC6058A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8E1F8D69-19A5-67F1-7BE2-E3507AC89E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C92813-9BE5-E64F-94B9-2269E7494AF0}" type="datetime1">
              <a:rPr lang="en-US" smtClean="0"/>
              <a:t>11/25/22</a:t>
            </a:fld>
            <a:endParaRPr lang="es-ES_tradnl"/>
          </a:p>
        </p:txBody>
      </p:sp>
      <p:sp>
        <p:nvSpPr>
          <p:cNvPr id="5" name="Footer Placeholder 4">
            <a:extLst>
              <a:ext uri="{FF2B5EF4-FFF2-40B4-BE49-F238E27FC236}">
                <a16:creationId xmlns:a16="http://schemas.microsoft.com/office/drawing/2014/main" id="{D2A8AACD-EE90-A6C3-9BE3-02814A1658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2CE73CA5-B40B-F8BC-F650-C6DD99E324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2010662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7.sv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wmf"/></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jpe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1.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B80D2B-01A7-890F-4BF0-F39188D8A7AC}"/>
              </a:ext>
            </a:extLst>
          </p:cNvPr>
          <p:cNvSpPr>
            <a:spLocks noGrp="1"/>
          </p:cNvSpPr>
          <p:nvPr>
            <p:ph type="subTitle" idx="1"/>
          </p:nvPr>
        </p:nvSpPr>
        <p:spPr>
          <a:xfrm>
            <a:off x="1966174" y="2601119"/>
            <a:ext cx="8259652" cy="1655762"/>
          </a:xfrm>
        </p:spPr>
        <p:txBody>
          <a:bodyPr/>
          <a:lstStyle/>
          <a:p>
            <a:pPr algn="l"/>
            <a:r>
              <a:rPr lang="es-ES_tradnl" sz="4000" i="1" dirty="0" err="1">
                <a:solidFill>
                  <a:srgbClr val="C00000"/>
                </a:solidFill>
              </a:rPr>
              <a:t>To</a:t>
            </a:r>
            <a:r>
              <a:rPr lang="es-ES_tradnl" sz="4000" i="1" dirty="0">
                <a:solidFill>
                  <a:srgbClr val="C00000"/>
                </a:solidFill>
              </a:rPr>
              <a:t> </a:t>
            </a:r>
            <a:r>
              <a:rPr lang="es-ES_tradnl" sz="4000" i="1" dirty="0" err="1">
                <a:solidFill>
                  <a:srgbClr val="C00000"/>
                </a:solidFill>
              </a:rPr>
              <a:t>the</a:t>
            </a:r>
            <a:r>
              <a:rPr lang="es-ES_tradnl" sz="4000" i="1" dirty="0">
                <a:solidFill>
                  <a:srgbClr val="C00000"/>
                </a:solidFill>
              </a:rPr>
              <a:t> </a:t>
            </a:r>
            <a:r>
              <a:rPr lang="es-ES_tradnl" sz="4000" i="1" dirty="0" err="1">
                <a:solidFill>
                  <a:srgbClr val="C00000"/>
                </a:solidFill>
              </a:rPr>
              <a:t>attention</a:t>
            </a:r>
            <a:r>
              <a:rPr lang="es-ES_tradnl" sz="4000" i="1" dirty="0">
                <a:solidFill>
                  <a:srgbClr val="C00000"/>
                </a:solidFill>
              </a:rPr>
              <a:t> </a:t>
            </a:r>
            <a:r>
              <a:rPr lang="es-ES_tradnl" sz="4000" i="1" dirty="0" err="1">
                <a:solidFill>
                  <a:srgbClr val="C00000"/>
                </a:solidFill>
              </a:rPr>
              <a:t>of</a:t>
            </a:r>
            <a:r>
              <a:rPr lang="es-ES_tradnl" sz="4000" i="1" dirty="0">
                <a:solidFill>
                  <a:srgbClr val="C00000"/>
                </a:solidFill>
              </a:rPr>
              <a:t> </a:t>
            </a:r>
          </a:p>
          <a:p>
            <a:pPr algn="l"/>
            <a:r>
              <a:rPr lang="es-ES_tradnl" sz="4000" i="1" dirty="0" err="1">
                <a:solidFill>
                  <a:srgbClr val="C00000"/>
                </a:solidFill>
              </a:rPr>
              <a:t>the</a:t>
            </a:r>
            <a:r>
              <a:rPr lang="es-ES_tradnl" sz="4000" i="1" dirty="0">
                <a:solidFill>
                  <a:srgbClr val="C00000"/>
                </a:solidFill>
              </a:rPr>
              <a:t> </a:t>
            </a:r>
            <a:r>
              <a:rPr lang="es-ES_tradnl" sz="4000" i="1" dirty="0" err="1">
                <a:solidFill>
                  <a:srgbClr val="C00000"/>
                </a:solidFill>
              </a:rPr>
              <a:t>Ministry</a:t>
            </a:r>
            <a:r>
              <a:rPr lang="es-ES_tradnl" sz="4000" i="1" dirty="0">
                <a:solidFill>
                  <a:srgbClr val="C00000"/>
                </a:solidFill>
              </a:rPr>
              <a:t> </a:t>
            </a:r>
            <a:r>
              <a:rPr lang="es-ES_tradnl" sz="4000" i="1" dirty="0" err="1">
                <a:solidFill>
                  <a:srgbClr val="C00000"/>
                </a:solidFill>
              </a:rPr>
              <a:t>of</a:t>
            </a:r>
            <a:r>
              <a:rPr lang="es-ES_tradnl" sz="4000" i="1" dirty="0">
                <a:solidFill>
                  <a:srgbClr val="C00000"/>
                </a:solidFill>
              </a:rPr>
              <a:t> </a:t>
            </a:r>
            <a:r>
              <a:rPr lang="es-ES_tradnl" sz="4000" i="1" dirty="0" err="1">
                <a:solidFill>
                  <a:srgbClr val="C00000"/>
                </a:solidFill>
              </a:rPr>
              <a:t>Finance</a:t>
            </a:r>
            <a:r>
              <a:rPr lang="es-ES_tradnl" sz="4000" i="1" dirty="0">
                <a:solidFill>
                  <a:srgbClr val="C00000"/>
                </a:solidFill>
              </a:rPr>
              <a:t> </a:t>
            </a:r>
            <a:r>
              <a:rPr lang="es-ES_tradnl" sz="4000" i="1" dirty="0" err="1">
                <a:solidFill>
                  <a:srgbClr val="C00000"/>
                </a:solidFill>
              </a:rPr>
              <a:t>of</a:t>
            </a:r>
            <a:r>
              <a:rPr lang="es-ES_tradnl" sz="4000" i="1" dirty="0">
                <a:solidFill>
                  <a:srgbClr val="C00000"/>
                </a:solidFill>
              </a:rPr>
              <a:t> </a:t>
            </a:r>
            <a:r>
              <a:rPr lang="es-ES_tradnl" sz="4000" i="1" dirty="0" err="1">
                <a:solidFill>
                  <a:srgbClr val="C00000"/>
                </a:solidFill>
              </a:rPr>
              <a:t>Peru</a:t>
            </a:r>
            <a:r>
              <a:rPr lang="es-ES_tradnl" sz="4000" i="1" dirty="0">
                <a:solidFill>
                  <a:srgbClr val="C00000"/>
                </a:solidFill>
              </a:rPr>
              <a:t> </a:t>
            </a:r>
          </a:p>
          <a:p>
            <a:endParaRPr lang="es-ES_tradnl" dirty="0"/>
          </a:p>
        </p:txBody>
      </p:sp>
      <p:pic>
        <p:nvPicPr>
          <p:cNvPr id="4" name="Picture 3">
            <a:extLst>
              <a:ext uri="{FF2B5EF4-FFF2-40B4-BE49-F238E27FC236}">
                <a16:creationId xmlns:a16="http://schemas.microsoft.com/office/drawing/2014/main" id="{AD2F31E0-BA0C-6CE2-FA6D-952612ADBE34}"/>
              </a:ext>
            </a:extLst>
          </p:cNvPr>
          <p:cNvPicPr>
            <a:picLocks noChangeAspect="1"/>
          </p:cNvPicPr>
          <p:nvPr/>
        </p:nvPicPr>
        <p:blipFill>
          <a:blip r:embed="rId2"/>
          <a:stretch>
            <a:fillRect/>
          </a:stretch>
        </p:blipFill>
        <p:spPr>
          <a:xfrm>
            <a:off x="6296840" y="5285026"/>
            <a:ext cx="4384037" cy="707425"/>
          </a:xfrm>
          <a:prstGeom prst="rect">
            <a:avLst/>
          </a:prstGeom>
        </p:spPr>
      </p:pic>
      <p:sp>
        <p:nvSpPr>
          <p:cNvPr id="6" name="Title 5">
            <a:extLst>
              <a:ext uri="{FF2B5EF4-FFF2-40B4-BE49-F238E27FC236}">
                <a16:creationId xmlns:a16="http://schemas.microsoft.com/office/drawing/2014/main" id="{1BF90CEE-DFBB-8D06-0615-40F79B98E9FB}"/>
              </a:ext>
            </a:extLst>
          </p:cNvPr>
          <p:cNvSpPr>
            <a:spLocks noGrp="1"/>
          </p:cNvSpPr>
          <p:nvPr>
            <p:ph type="ctrTitle"/>
          </p:nvPr>
        </p:nvSpPr>
        <p:spPr>
          <a:xfrm>
            <a:off x="1966174" y="1122363"/>
            <a:ext cx="9144000" cy="1342756"/>
          </a:xfrm>
        </p:spPr>
        <p:txBody>
          <a:bodyPr>
            <a:normAutofit/>
          </a:bodyPr>
          <a:lstStyle/>
          <a:p>
            <a:pPr algn="l"/>
            <a:r>
              <a:rPr lang="es-ES_tradnl" sz="4500" b="1" err="1"/>
              <a:t>How</a:t>
            </a:r>
            <a:r>
              <a:rPr lang="es-ES_tradnl" sz="4500" b="1"/>
              <a:t> </a:t>
            </a:r>
            <a:r>
              <a:rPr lang="en-US" sz="4500" b="1"/>
              <a:t>should</a:t>
            </a:r>
            <a:r>
              <a:rPr lang="es-ES_tradnl" sz="4500" b="1"/>
              <a:t> </a:t>
            </a:r>
            <a:r>
              <a:rPr lang="es-ES_tradnl" sz="4500" b="1" err="1"/>
              <a:t>Peru</a:t>
            </a:r>
            <a:r>
              <a:rPr lang="es-ES_tradnl" sz="4500" b="1"/>
              <a:t> </a:t>
            </a:r>
            <a:r>
              <a:rPr lang="es-ES_tradnl" sz="4500" b="1" err="1"/>
              <a:t>address</a:t>
            </a:r>
            <a:r>
              <a:rPr lang="es-ES_tradnl" sz="4500" b="1"/>
              <a:t> </a:t>
            </a:r>
            <a:br>
              <a:rPr lang="es-ES_tradnl" sz="4500" b="1"/>
            </a:br>
            <a:r>
              <a:rPr lang="es-ES_tradnl" sz="4500" b="1" err="1"/>
              <a:t>its</a:t>
            </a:r>
            <a:r>
              <a:rPr lang="es-ES_tradnl" sz="4500" b="1"/>
              <a:t> natural </a:t>
            </a:r>
            <a:r>
              <a:rPr lang="es-ES_tradnl" sz="4500" b="1" err="1"/>
              <a:t>resource</a:t>
            </a:r>
            <a:r>
              <a:rPr lang="es-ES_tradnl" sz="4500" b="1"/>
              <a:t> curse?</a:t>
            </a:r>
          </a:p>
        </p:txBody>
      </p:sp>
      <p:cxnSp>
        <p:nvCxnSpPr>
          <p:cNvPr id="7" name="Straight Connector 6">
            <a:extLst>
              <a:ext uri="{FF2B5EF4-FFF2-40B4-BE49-F238E27FC236}">
                <a16:creationId xmlns:a16="http://schemas.microsoft.com/office/drawing/2014/main" id="{5CF93E4E-6011-FD8D-752B-79827A55BF30}"/>
              </a:ext>
            </a:extLst>
          </p:cNvPr>
          <p:cNvCxnSpPr>
            <a:cxnSpLocks/>
          </p:cNvCxnSpPr>
          <p:nvPr/>
        </p:nvCxnSpPr>
        <p:spPr>
          <a:xfrm flipH="1">
            <a:off x="0" y="2167207"/>
            <a:ext cx="1893194"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10" name="Subtitle 2">
            <a:extLst>
              <a:ext uri="{FF2B5EF4-FFF2-40B4-BE49-F238E27FC236}">
                <a16:creationId xmlns:a16="http://schemas.microsoft.com/office/drawing/2014/main" id="{782ED22B-0934-530A-1B74-0BDB372BFB55}"/>
              </a:ext>
            </a:extLst>
          </p:cNvPr>
          <p:cNvSpPr txBox="1">
            <a:spLocks/>
          </p:cNvSpPr>
          <p:nvPr/>
        </p:nvSpPr>
        <p:spPr>
          <a:xfrm>
            <a:off x="2285999" y="4256881"/>
            <a:ext cx="8259652" cy="1055983"/>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s-ES_tradnl" sz="2000" i="1" dirty="0" err="1">
                <a:solidFill>
                  <a:srgbClr val="C00000"/>
                </a:solidFill>
              </a:rPr>
              <a:t>November</a:t>
            </a:r>
            <a:r>
              <a:rPr lang="es-ES_tradnl" sz="2000" i="1" dirty="0">
                <a:solidFill>
                  <a:srgbClr val="C00000"/>
                </a:solidFill>
              </a:rPr>
              <a:t> 2022</a:t>
            </a:r>
          </a:p>
          <a:p>
            <a:pPr algn="r"/>
            <a:r>
              <a:rPr lang="es-ES_tradnl" sz="2000" i="1" dirty="0">
                <a:solidFill>
                  <a:srgbClr val="C00000"/>
                </a:solidFill>
              </a:rPr>
              <a:t>Carlos H. Víquez</a:t>
            </a:r>
          </a:p>
          <a:p>
            <a:pPr algn="r"/>
            <a:r>
              <a:rPr lang="es-ES_tradnl" sz="2000" i="1" dirty="0">
                <a:solidFill>
                  <a:srgbClr val="C00000"/>
                </a:solidFill>
              </a:rPr>
              <a:t>MPA/ID </a:t>
            </a:r>
            <a:r>
              <a:rPr lang="es-ES_tradnl" sz="2000" i="1" dirty="0" err="1">
                <a:solidFill>
                  <a:srgbClr val="C00000"/>
                </a:solidFill>
              </a:rPr>
              <a:t>Program</a:t>
            </a:r>
            <a:endParaRPr lang="es-ES_tradnl" sz="2000" i="1" dirty="0">
              <a:solidFill>
                <a:srgbClr val="C00000"/>
              </a:solidFill>
            </a:endParaRPr>
          </a:p>
          <a:p>
            <a:endParaRPr lang="es-ES_tradnl" dirty="0"/>
          </a:p>
        </p:txBody>
      </p:sp>
      <p:pic>
        <p:nvPicPr>
          <p:cNvPr id="1026" name="Picture 2">
            <a:extLst>
              <a:ext uri="{FF2B5EF4-FFF2-40B4-BE49-F238E27FC236}">
                <a16:creationId xmlns:a16="http://schemas.microsoft.com/office/drawing/2014/main" id="{1FBCCA5D-F2FE-F7CD-34CE-875FDAB9D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1123" y="5227633"/>
            <a:ext cx="4198513" cy="822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527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CA2F-7C41-F0E5-74F5-65AF3084A5A3}"/>
              </a:ext>
            </a:extLst>
          </p:cNvPr>
          <p:cNvSpPr>
            <a:spLocks noGrp="1"/>
          </p:cNvSpPr>
          <p:nvPr>
            <p:ph type="title"/>
          </p:nvPr>
        </p:nvSpPr>
        <p:spPr>
          <a:xfrm>
            <a:off x="838200" y="365125"/>
            <a:ext cx="10515600" cy="1283362"/>
          </a:xfrm>
        </p:spPr>
        <p:txBody>
          <a:bodyPr/>
          <a:lstStyle/>
          <a:p>
            <a:r>
              <a:rPr lang="es-ES_tradnl"/>
              <a:t>Agenda</a:t>
            </a:r>
          </a:p>
        </p:txBody>
      </p:sp>
      <p:pic>
        <p:nvPicPr>
          <p:cNvPr id="6" name="Picture 5">
            <a:extLst>
              <a:ext uri="{FF2B5EF4-FFF2-40B4-BE49-F238E27FC236}">
                <a16:creationId xmlns:a16="http://schemas.microsoft.com/office/drawing/2014/main" id="{426B58B1-F6D4-8A87-A472-B01014AF83C1}"/>
              </a:ext>
            </a:extLst>
          </p:cNvPr>
          <p:cNvPicPr>
            <a:picLocks noChangeAspect="1"/>
          </p:cNvPicPr>
          <p:nvPr/>
        </p:nvPicPr>
        <p:blipFill>
          <a:blip r:embed="rId2"/>
          <a:stretch>
            <a:fillRect/>
          </a:stretch>
        </p:blipFill>
        <p:spPr>
          <a:xfrm>
            <a:off x="0" y="6150028"/>
            <a:ext cx="3073043" cy="495878"/>
          </a:xfrm>
          <a:prstGeom prst="rect">
            <a:avLst/>
          </a:prstGeom>
        </p:spPr>
      </p:pic>
      <p:cxnSp>
        <p:nvCxnSpPr>
          <p:cNvPr id="8" name="Straight Connector 7">
            <a:extLst>
              <a:ext uri="{FF2B5EF4-FFF2-40B4-BE49-F238E27FC236}">
                <a16:creationId xmlns:a16="http://schemas.microsoft.com/office/drawing/2014/main" id="{4043A0BD-1398-8176-4317-D4554D450A26}"/>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9" name="Slide Number Placeholder 8">
            <a:extLst>
              <a:ext uri="{FF2B5EF4-FFF2-40B4-BE49-F238E27FC236}">
                <a16:creationId xmlns:a16="http://schemas.microsoft.com/office/drawing/2014/main" id="{957962AD-6A04-577C-6E8F-1CED94FF2683}"/>
              </a:ext>
            </a:extLst>
          </p:cNvPr>
          <p:cNvSpPr>
            <a:spLocks noGrp="1"/>
          </p:cNvSpPr>
          <p:nvPr>
            <p:ph type="sldNum" sz="quarter" idx="12"/>
          </p:nvPr>
        </p:nvSpPr>
        <p:spPr/>
        <p:txBody>
          <a:bodyPr/>
          <a:lstStyle/>
          <a:p>
            <a:fld id="{48AE6908-2F6B-9241-A52F-1BBEE66D8FA5}" type="slidenum">
              <a:rPr lang="es-ES_tradnl" smtClean="0"/>
              <a:t>10</a:t>
            </a:fld>
            <a:endParaRPr lang="es-ES_tradnl"/>
          </a:p>
        </p:txBody>
      </p:sp>
      <p:sp>
        <p:nvSpPr>
          <p:cNvPr id="10" name="Rounded Rectangle 9">
            <a:extLst>
              <a:ext uri="{FF2B5EF4-FFF2-40B4-BE49-F238E27FC236}">
                <a16:creationId xmlns:a16="http://schemas.microsoft.com/office/drawing/2014/main" id="{5ACCA383-8DE0-66C5-8E98-7891E3169E3F}"/>
              </a:ext>
            </a:extLst>
          </p:cNvPr>
          <p:cNvSpPr/>
          <p:nvPr/>
        </p:nvSpPr>
        <p:spPr>
          <a:xfrm>
            <a:off x="838205" y="1843865"/>
            <a:ext cx="5493326" cy="79849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1</a:t>
            </a:r>
            <a:r>
              <a:rPr lang="es-ES_tradnl"/>
              <a:t>. Motivation </a:t>
            </a:r>
            <a:endParaRPr lang="es-ES_tradnl" dirty="0"/>
          </a:p>
        </p:txBody>
      </p:sp>
      <p:sp>
        <p:nvSpPr>
          <p:cNvPr id="11" name="Rounded Rectangle 10">
            <a:extLst>
              <a:ext uri="{FF2B5EF4-FFF2-40B4-BE49-F238E27FC236}">
                <a16:creationId xmlns:a16="http://schemas.microsoft.com/office/drawing/2014/main" id="{BC697E97-475B-7637-9A77-3FD5666CCC78}"/>
              </a:ext>
            </a:extLst>
          </p:cNvPr>
          <p:cNvSpPr/>
          <p:nvPr/>
        </p:nvSpPr>
        <p:spPr>
          <a:xfrm>
            <a:off x="838201" y="2784489"/>
            <a:ext cx="5493326" cy="79849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2. </a:t>
            </a:r>
            <a:r>
              <a:rPr lang="en-US"/>
              <a:t>Analysis</a:t>
            </a:r>
            <a:r>
              <a:rPr lang="es-ES_tradnl"/>
              <a:t> </a:t>
            </a:r>
            <a:endParaRPr lang="es-ES_tradnl" dirty="0"/>
          </a:p>
        </p:txBody>
      </p:sp>
      <p:sp>
        <p:nvSpPr>
          <p:cNvPr id="12" name="Rounded Rectangle 11">
            <a:extLst>
              <a:ext uri="{FF2B5EF4-FFF2-40B4-BE49-F238E27FC236}">
                <a16:creationId xmlns:a16="http://schemas.microsoft.com/office/drawing/2014/main" id="{08A30C07-C42D-3C57-19AD-CDDDC95C9EF1}"/>
              </a:ext>
            </a:extLst>
          </p:cNvPr>
          <p:cNvSpPr/>
          <p:nvPr/>
        </p:nvSpPr>
        <p:spPr>
          <a:xfrm>
            <a:off x="838201" y="3720969"/>
            <a:ext cx="5493326" cy="79849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3. </a:t>
            </a:r>
            <a:r>
              <a:rPr lang="es-ES_tradnl" dirty="0" err="1"/>
              <a:t>Recommendation</a:t>
            </a:r>
            <a:r>
              <a:rPr lang="es-ES_tradnl" dirty="0"/>
              <a:t> </a:t>
            </a:r>
          </a:p>
        </p:txBody>
      </p:sp>
      <p:sp>
        <p:nvSpPr>
          <p:cNvPr id="13" name="Rounded Rectangle 12">
            <a:extLst>
              <a:ext uri="{FF2B5EF4-FFF2-40B4-BE49-F238E27FC236}">
                <a16:creationId xmlns:a16="http://schemas.microsoft.com/office/drawing/2014/main" id="{417D8460-1A8D-5552-60CF-F8DDBB5D2A5E}"/>
              </a:ext>
            </a:extLst>
          </p:cNvPr>
          <p:cNvSpPr/>
          <p:nvPr/>
        </p:nvSpPr>
        <p:spPr>
          <a:xfrm>
            <a:off x="838200" y="4657449"/>
            <a:ext cx="5493326" cy="79849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4. Risks &amp; Limitations</a:t>
            </a:r>
          </a:p>
        </p:txBody>
      </p:sp>
      <p:pic>
        <p:nvPicPr>
          <p:cNvPr id="7170" name="Picture 2" descr="woman standing near mascot">
            <a:extLst>
              <a:ext uri="{FF2B5EF4-FFF2-40B4-BE49-F238E27FC236}">
                <a16:creationId xmlns:a16="http://schemas.microsoft.com/office/drawing/2014/main" id="{9A90EA43-C42E-8CEE-412A-FCC3DD93B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800" y="0"/>
            <a:ext cx="4902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43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11</a:t>
            </a:fld>
            <a:endParaRPr lang="es-ES_tradnl" dirty="0"/>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fontScale="90000"/>
          </a:bodyPr>
          <a:lstStyle/>
          <a:p>
            <a:r>
              <a:rPr lang="en-US" dirty="0"/>
              <a:t>Policy Strategies to Address</a:t>
            </a:r>
            <a:r>
              <a:rPr lang="es-ES_tradnl" dirty="0"/>
              <a:t> </a:t>
            </a:r>
            <a:r>
              <a:rPr lang="es-ES_tradnl" dirty="0" err="1"/>
              <a:t>Peru’s</a:t>
            </a:r>
            <a:r>
              <a:rPr lang="es-ES_tradnl" dirty="0"/>
              <a:t> </a:t>
            </a:r>
            <a:r>
              <a:rPr lang="es-ES_tradnl" dirty="0" err="1"/>
              <a:t>Resource</a:t>
            </a:r>
            <a:r>
              <a:rPr lang="es-ES_tradnl" dirty="0"/>
              <a:t> Curse</a:t>
            </a:r>
          </a:p>
        </p:txBody>
      </p:sp>
      <p:pic>
        <p:nvPicPr>
          <p:cNvPr id="11" name="Graphic 10" descr="Money with solid fill">
            <a:extLst>
              <a:ext uri="{FF2B5EF4-FFF2-40B4-BE49-F238E27FC236}">
                <a16:creationId xmlns:a16="http://schemas.microsoft.com/office/drawing/2014/main" id="{3A74CB1F-0B73-AD81-6CA3-7D201ECB39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14690" y="2218433"/>
            <a:ext cx="1609794" cy="1609794"/>
          </a:xfrm>
          <a:prstGeom prst="rect">
            <a:avLst/>
          </a:prstGeom>
        </p:spPr>
      </p:pic>
      <p:pic>
        <p:nvPicPr>
          <p:cNvPr id="13" name="Graphic 12" descr="Piggy Bank with solid fill">
            <a:extLst>
              <a:ext uri="{FF2B5EF4-FFF2-40B4-BE49-F238E27FC236}">
                <a16:creationId xmlns:a16="http://schemas.microsoft.com/office/drawing/2014/main" id="{D483C876-BE20-40F7-0560-A4D928B300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50643" y="2218434"/>
            <a:ext cx="1609793" cy="1609793"/>
          </a:xfrm>
          <a:prstGeom prst="rect">
            <a:avLst/>
          </a:prstGeom>
        </p:spPr>
      </p:pic>
      <p:pic>
        <p:nvPicPr>
          <p:cNvPr id="22" name="Graphic 21" descr="Tax with solid fill">
            <a:extLst>
              <a:ext uri="{FF2B5EF4-FFF2-40B4-BE49-F238E27FC236}">
                <a16:creationId xmlns:a16="http://schemas.microsoft.com/office/drawing/2014/main" id="{0DAB45A2-4BCE-8748-75A3-14F508DC133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2667" y="2253071"/>
            <a:ext cx="1609793" cy="1609793"/>
          </a:xfrm>
          <a:prstGeom prst="rect">
            <a:avLst/>
          </a:prstGeom>
        </p:spPr>
      </p:pic>
      <p:cxnSp>
        <p:nvCxnSpPr>
          <p:cNvPr id="28" name="Straight Connector 27">
            <a:extLst>
              <a:ext uri="{FF2B5EF4-FFF2-40B4-BE49-F238E27FC236}">
                <a16:creationId xmlns:a16="http://schemas.microsoft.com/office/drawing/2014/main" id="{1D1CBA34-1C0B-A187-FC06-CDD55DB7B62A}"/>
              </a:ext>
            </a:extLst>
          </p:cNvPr>
          <p:cNvCxnSpPr>
            <a:cxnSpLocks/>
          </p:cNvCxnSpPr>
          <p:nvPr/>
        </p:nvCxnSpPr>
        <p:spPr>
          <a:xfrm>
            <a:off x="2130411" y="4336049"/>
            <a:ext cx="23083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CC2A533-B600-4E32-EDD7-36CD78C4D7B9}"/>
              </a:ext>
            </a:extLst>
          </p:cNvPr>
          <p:cNvCxnSpPr>
            <a:cxnSpLocks/>
          </p:cNvCxnSpPr>
          <p:nvPr/>
        </p:nvCxnSpPr>
        <p:spPr>
          <a:xfrm>
            <a:off x="5081429" y="4336049"/>
            <a:ext cx="23083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BC346EB-29F2-100E-6FC0-8D1633C5E5C4}"/>
              </a:ext>
            </a:extLst>
          </p:cNvPr>
          <p:cNvCxnSpPr>
            <a:cxnSpLocks/>
          </p:cNvCxnSpPr>
          <p:nvPr/>
        </p:nvCxnSpPr>
        <p:spPr>
          <a:xfrm>
            <a:off x="7998333" y="4336049"/>
            <a:ext cx="23083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3D92C818-5F64-C5AC-6F0B-B276CD818E3B}"/>
              </a:ext>
            </a:extLst>
          </p:cNvPr>
          <p:cNvSpPr/>
          <p:nvPr/>
        </p:nvSpPr>
        <p:spPr>
          <a:xfrm>
            <a:off x="2130411" y="1786813"/>
            <a:ext cx="474243" cy="4662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3" name="Oval 32">
            <a:extLst>
              <a:ext uri="{FF2B5EF4-FFF2-40B4-BE49-F238E27FC236}">
                <a16:creationId xmlns:a16="http://schemas.microsoft.com/office/drawing/2014/main" id="{6CCE0679-2929-AAE3-8D0F-F63D3771C970}"/>
              </a:ext>
            </a:extLst>
          </p:cNvPr>
          <p:cNvSpPr/>
          <p:nvPr/>
        </p:nvSpPr>
        <p:spPr>
          <a:xfrm>
            <a:off x="5081429" y="1754306"/>
            <a:ext cx="474243" cy="4662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4" name="Oval 33">
            <a:extLst>
              <a:ext uri="{FF2B5EF4-FFF2-40B4-BE49-F238E27FC236}">
                <a16:creationId xmlns:a16="http://schemas.microsoft.com/office/drawing/2014/main" id="{AD664565-EEA9-C440-0046-65EE8B3841FA}"/>
              </a:ext>
            </a:extLst>
          </p:cNvPr>
          <p:cNvSpPr/>
          <p:nvPr/>
        </p:nvSpPr>
        <p:spPr>
          <a:xfrm>
            <a:off x="7761211" y="1754306"/>
            <a:ext cx="474243" cy="4662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5" name="TextBox 34">
            <a:extLst>
              <a:ext uri="{FF2B5EF4-FFF2-40B4-BE49-F238E27FC236}">
                <a16:creationId xmlns:a16="http://schemas.microsoft.com/office/drawing/2014/main" id="{F1CDD821-EF52-A2DA-052E-EF1732EC36A8}"/>
              </a:ext>
            </a:extLst>
          </p:cNvPr>
          <p:cNvSpPr txBox="1"/>
          <p:nvPr/>
        </p:nvSpPr>
        <p:spPr>
          <a:xfrm>
            <a:off x="2130411" y="3966717"/>
            <a:ext cx="2308376" cy="369332"/>
          </a:xfrm>
          <a:prstGeom prst="rect">
            <a:avLst/>
          </a:prstGeom>
          <a:noFill/>
        </p:spPr>
        <p:txBody>
          <a:bodyPr wrap="square" rtlCol="0">
            <a:spAutoFit/>
          </a:bodyPr>
          <a:lstStyle/>
          <a:p>
            <a:pPr algn="ctr"/>
            <a:r>
              <a:rPr lang="en-US" b="1" dirty="0">
                <a:solidFill>
                  <a:srgbClr val="C00000"/>
                </a:solidFill>
              </a:rPr>
              <a:t>Sterilization</a:t>
            </a:r>
            <a:r>
              <a:rPr lang="en-US" b="1" dirty="0"/>
              <a:t> </a:t>
            </a:r>
          </a:p>
        </p:txBody>
      </p:sp>
      <p:sp>
        <p:nvSpPr>
          <p:cNvPr id="36" name="TextBox 35">
            <a:extLst>
              <a:ext uri="{FF2B5EF4-FFF2-40B4-BE49-F238E27FC236}">
                <a16:creationId xmlns:a16="http://schemas.microsoft.com/office/drawing/2014/main" id="{072901CC-78A5-0E71-38E9-E91B4E819BB4}"/>
              </a:ext>
            </a:extLst>
          </p:cNvPr>
          <p:cNvSpPr txBox="1"/>
          <p:nvPr/>
        </p:nvSpPr>
        <p:spPr>
          <a:xfrm>
            <a:off x="5081429" y="3966717"/>
            <a:ext cx="2308376" cy="369332"/>
          </a:xfrm>
          <a:prstGeom prst="rect">
            <a:avLst/>
          </a:prstGeom>
          <a:noFill/>
        </p:spPr>
        <p:txBody>
          <a:bodyPr wrap="square" rtlCol="0">
            <a:spAutoFit/>
          </a:bodyPr>
          <a:lstStyle/>
          <a:p>
            <a:pPr algn="ctr"/>
            <a:r>
              <a:rPr lang="en-US" b="1" dirty="0">
                <a:solidFill>
                  <a:srgbClr val="C00000"/>
                </a:solidFill>
              </a:rPr>
              <a:t>Tax on Capital Inflows </a:t>
            </a:r>
          </a:p>
        </p:txBody>
      </p:sp>
      <p:sp>
        <p:nvSpPr>
          <p:cNvPr id="37" name="TextBox 36">
            <a:extLst>
              <a:ext uri="{FF2B5EF4-FFF2-40B4-BE49-F238E27FC236}">
                <a16:creationId xmlns:a16="http://schemas.microsoft.com/office/drawing/2014/main" id="{00BD1732-B2EB-4DF8-AF71-FA61AC3905C0}"/>
              </a:ext>
            </a:extLst>
          </p:cNvPr>
          <p:cNvSpPr txBox="1"/>
          <p:nvPr/>
        </p:nvSpPr>
        <p:spPr>
          <a:xfrm>
            <a:off x="7998332" y="3966717"/>
            <a:ext cx="2308376" cy="369332"/>
          </a:xfrm>
          <a:prstGeom prst="rect">
            <a:avLst/>
          </a:prstGeom>
          <a:noFill/>
        </p:spPr>
        <p:txBody>
          <a:bodyPr wrap="square" rtlCol="0">
            <a:spAutoFit/>
          </a:bodyPr>
          <a:lstStyle/>
          <a:p>
            <a:pPr algn="ctr"/>
            <a:r>
              <a:rPr lang="en-US" b="1" dirty="0">
                <a:solidFill>
                  <a:srgbClr val="C00000"/>
                </a:solidFill>
              </a:rPr>
              <a:t>Fiscal Rules </a:t>
            </a:r>
          </a:p>
        </p:txBody>
      </p:sp>
      <p:sp>
        <p:nvSpPr>
          <p:cNvPr id="38" name="TextBox 37">
            <a:extLst>
              <a:ext uri="{FF2B5EF4-FFF2-40B4-BE49-F238E27FC236}">
                <a16:creationId xmlns:a16="http://schemas.microsoft.com/office/drawing/2014/main" id="{5630681E-EFA0-EDD1-90F3-E2D4F77FC40C}"/>
              </a:ext>
            </a:extLst>
          </p:cNvPr>
          <p:cNvSpPr txBox="1"/>
          <p:nvPr/>
        </p:nvSpPr>
        <p:spPr>
          <a:xfrm>
            <a:off x="2130411" y="4336049"/>
            <a:ext cx="2308376" cy="1246495"/>
          </a:xfrm>
          <a:prstGeom prst="rect">
            <a:avLst/>
          </a:prstGeom>
          <a:noFill/>
        </p:spPr>
        <p:txBody>
          <a:bodyPr wrap="square" rtlCol="0">
            <a:spAutoFit/>
          </a:bodyPr>
          <a:lstStyle/>
          <a:p>
            <a:pPr marL="285750" indent="-285750">
              <a:buFont typeface="Arial" panose="020B0604020202020204" pitchFamily="34" charset="0"/>
              <a:buChar char="•"/>
            </a:pPr>
            <a:r>
              <a:rPr lang="en-US" sz="1500" dirty="0"/>
              <a:t>Sterilize reserve inflow</a:t>
            </a:r>
          </a:p>
          <a:p>
            <a:pPr marL="285750" indent="-285750">
              <a:buFont typeface="Arial" panose="020B0604020202020204" pitchFamily="34" charset="0"/>
              <a:buChar char="•"/>
            </a:pPr>
            <a:r>
              <a:rPr lang="en-US" sz="1500" dirty="0"/>
              <a:t>Let inflow raise money supply</a:t>
            </a:r>
          </a:p>
          <a:p>
            <a:pPr marL="285750" indent="-285750">
              <a:buFont typeface="Arial" panose="020B0604020202020204" pitchFamily="34" charset="0"/>
              <a:buChar char="•"/>
            </a:pPr>
            <a:r>
              <a:rPr lang="en-US" sz="1500" dirty="0"/>
              <a:t>Appreciate currency if boom is permanent</a:t>
            </a:r>
          </a:p>
        </p:txBody>
      </p:sp>
      <p:sp>
        <p:nvSpPr>
          <p:cNvPr id="39" name="TextBox 38">
            <a:extLst>
              <a:ext uri="{FF2B5EF4-FFF2-40B4-BE49-F238E27FC236}">
                <a16:creationId xmlns:a16="http://schemas.microsoft.com/office/drawing/2014/main" id="{4C71F0BB-F131-8D9F-6108-5C455DB2E31C}"/>
              </a:ext>
            </a:extLst>
          </p:cNvPr>
          <p:cNvSpPr txBox="1"/>
          <p:nvPr/>
        </p:nvSpPr>
        <p:spPr>
          <a:xfrm>
            <a:off x="5064371" y="4336049"/>
            <a:ext cx="2308376" cy="1477328"/>
          </a:xfrm>
          <a:prstGeom prst="rect">
            <a:avLst/>
          </a:prstGeom>
          <a:noFill/>
        </p:spPr>
        <p:txBody>
          <a:bodyPr wrap="square" rtlCol="0">
            <a:spAutoFit/>
          </a:bodyPr>
          <a:lstStyle/>
          <a:p>
            <a:pPr marL="285750" indent="-285750">
              <a:buFont typeface="Arial" panose="020B0604020202020204" pitchFamily="34" charset="0"/>
              <a:buChar char="•"/>
            </a:pPr>
            <a:r>
              <a:rPr lang="en-US" sz="1500" dirty="0"/>
              <a:t>Impose a financial transactions tax on foreign investment flows to Peru’s stock market and fixed-income securities.</a:t>
            </a:r>
          </a:p>
        </p:txBody>
      </p:sp>
      <p:sp>
        <p:nvSpPr>
          <p:cNvPr id="40" name="TextBox 39">
            <a:extLst>
              <a:ext uri="{FF2B5EF4-FFF2-40B4-BE49-F238E27FC236}">
                <a16:creationId xmlns:a16="http://schemas.microsoft.com/office/drawing/2014/main" id="{1A4844B3-D182-2B6E-EE37-EFC64FEEEFB5}"/>
              </a:ext>
            </a:extLst>
          </p:cNvPr>
          <p:cNvSpPr txBox="1"/>
          <p:nvPr/>
        </p:nvSpPr>
        <p:spPr>
          <a:xfrm>
            <a:off x="7981274" y="4336049"/>
            <a:ext cx="2308376" cy="1708160"/>
          </a:xfrm>
          <a:prstGeom prst="rect">
            <a:avLst/>
          </a:prstGeom>
          <a:noFill/>
        </p:spPr>
        <p:txBody>
          <a:bodyPr wrap="square" rtlCol="0">
            <a:spAutoFit/>
          </a:bodyPr>
          <a:lstStyle/>
          <a:p>
            <a:pPr marL="285750" indent="-285750">
              <a:buFont typeface="Arial" panose="020B0604020202020204" pitchFamily="34" charset="0"/>
              <a:buChar char="•"/>
            </a:pPr>
            <a:r>
              <a:rPr lang="en-US" sz="1500" dirty="0"/>
              <a:t>When commodity revenue is high, build reserves.</a:t>
            </a:r>
          </a:p>
          <a:p>
            <a:pPr marL="285750" indent="-285750">
              <a:buFont typeface="Arial" panose="020B0604020202020204" pitchFamily="34" charset="0"/>
              <a:buChar char="•"/>
            </a:pPr>
            <a:r>
              <a:rPr lang="en-US" sz="1500" dirty="0"/>
              <a:t>Invest reserves in a professionally-managed and diversified fund </a:t>
            </a:r>
          </a:p>
        </p:txBody>
      </p:sp>
    </p:spTree>
    <p:extLst>
      <p:ext uri="{BB962C8B-B14F-4D97-AF65-F5344CB8AC3E}">
        <p14:creationId xmlns:p14="http://schemas.microsoft.com/office/powerpoint/2010/main" val="4186671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12</a:t>
            </a:fld>
            <a:endParaRPr lang="es-ES_tradnl" dirty="0"/>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n-US" dirty="0"/>
              <a:t>Policy #1</a:t>
            </a:r>
            <a:endParaRPr lang="es-ES_tradnl" dirty="0"/>
          </a:p>
        </p:txBody>
      </p:sp>
      <p:pic>
        <p:nvPicPr>
          <p:cNvPr id="10" name="Graphic 9" descr="Money with solid fill">
            <a:extLst>
              <a:ext uri="{FF2B5EF4-FFF2-40B4-BE49-F238E27FC236}">
                <a16:creationId xmlns:a16="http://schemas.microsoft.com/office/drawing/2014/main" id="{A6208D7B-294B-68ED-0510-6515931642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2479" y="2080107"/>
            <a:ext cx="1609794" cy="1609794"/>
          </a:xfrm>
          <a:prstGeom prst="rect">
            <a:avLst/>
          </a:prstGeom>
        </p:spPr>
      </p:pic>
      <p:cxnSp>
        <p:nvCxnSpPr>
          <p:cNvPr id="11" name="Straight Connector 10">
            <a:extLst>
              <a:ext uri="{FF2B5EF4-FFF2-40B4-BE49-F238E27FC236}">
                <a16:creationId xmlns:a16="http://schemas.microsoft.com/office/drawing/2014/main" id="{A6ABA6D3-3AB6-866B-DC35-85D2EED0C156}"/>
              </a:ext>
            </a:extLst>
          </p:cNvPr>
          <p:cNvCxnSpPr>
            <a:cxnSpLocks/>
          </p:cNvCxnSpPr>
          <p:nvPr/>
        </p:nvCxnSpPr>
        <p:spPr>
          <a:xfrm>
            <a:off x="838200" y="4197723"/>
            <a:ext cx="23083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00C5298-0B70-9CCD-0394-B1791699F48E}"/>
              </a:ext>
            </a:extLst>
          </p:cNvPr>
          <p:cNvSpPr/>
          <p:nvPr/>
        </p:nvSpPr>
        <p:spPr>
          <a:xfrm>
            <a:off x="838200" y="1648487"/>
            <a:ext cx="474243" cy="4662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TextBox 12">
            <a:extLst>
              <a:ext uri="{FF2B5EF4-FFF2-40B4-BE49-F238E27FC236}">
                <a16:creationId xmlns:a16="http://schemas.microsoft.com/office/drawing/2014/main" id="{4C822701-C642-F99D-640B-8075358F149A}"/>
              </a:ext>
            </a:extLst>
          </p:cNvPr>
          <p:cNvSpPr txBox="1"/>
          <p:nvPr/>
        </p:nvSpPr>
        <p:spPr>
          <a:xfrm>
            <a:off x="838200" y="3828391"/>
            <a:ext cx="2308376" cy="369332"/>
          </a:xfrm>
          <a:prstGeom prst="rect">
            <a:avLst/>
          </a:prstGeom>
          <a:noFill/>
        </p:spPr>
        <p:txBody>
          <a:bodyPr wrap="square" rtlCol="0">
            <a:spAutoFit/>
          </a:bodyPr>
          <a:lstStyle/>
          <a:p>
            <a:pPr algn="ctr"/>
            <a:r>
              <a:rPr lang="en-US" b="1" dirty="0">
                <a:solidFill>
                  <a:srgbClr val="C00000"/>
                </a:solidFill>
              </a:rPr>
              <a:t>Sterilization</a:t>
            </a:r>
            <a:r>
              <a:rPr lang="en-US" b="1" dirty="0"/>
              <a:t> </a:t>
            </a:r>
          </a:p>
        </p:txBody>
      </p:sp>
      <p:sp>
        <p:nvSpPr>
          <p:cNvPr id="14" name="TextBox 13">
            <a:extLst>
              <a:ext uri="{FF2B5EF4-FFF2-40B4-BE49-F238E27FC236}">
                <a16:creationId xmlns:a16="http://schemas.microsoft.com/office/drawing/2014/main" id="{0A0F71BB-5A47-6820-B30D-44B3890DF5D1}"/>
              </a:ext>
            </a:extLst>
          </p:cNvPr>
          <p:cNvSpPr txBox="1"/>
          <p:nvPr/>
        </p:nvSpPr>
        <p:spPr>
          <a:xfrm>
            <a:off x="838200" y="4197723"/>
            <a:ext cx="2308376" cy="1092607"/>
          </a:xfrm>
          <a:prstGeom prst="rect">
            <a:avLst/>
          </a:prstGeom>
          <a:noFill/>
        </p:spPr>
        <p:txBody>
          <a:bodyPr wrap="square" rtlCol="0">
            <a:spAutoFit/>
          </a:bodyPr>
          <a:lstStyle/>
          <a:p>
            <a:pPr marL="285750" indent="-285750">
              <a:buFont typeface="Arial" panose="020B0604020202020204" pitchFamily="34" charset="0"/>
              <a:buChar char="•"/>
            </a:pPr>
            <a:r>
              <a:rPr lang="en-US" sz="1300" dirty="0"/>
              <a:t>Sterilize reserve inflow</a:t>
            </a:r>
          </a:p>
          <a:p>
            <a:pPr marL="285750" indent="-285750">
              <a:buFont typeface="Arial" panose="020B0604020202020204" pitchFamily="34" charset="0"/>
              <a:buChar char="•"/>
            </a:pPr>
            <a:r>
              <a:rPr lang="en-US" sz="1300" dirty="0"/>
              <a:t>Let inflow raise money supply</a:t>
            </a:r>
          </a:p>
          <a:p>
            <a:pPr marL="285750" indent="-285750">
              <a:buFont typeface="Arial" panose="020B0604020202020204" pitchFamily="34" charset="0"/>
              <a:buChar char="•"/>
            </a:pPr>
            <a:r>
              <a:rPr lang="en-US" sz="1300" dirty="0"/>
              <a:t>Appreciate currency if boom is permanent</a:t>
            </a:r>
          </a:p>
        </p:txBody>
      </p:sp>
      <p:cxnSp>
        <p:nvCxnSpPr>
          <p:cNvPr id="16" name="Straight Connector 15">
            <a:extLst>
              <a:ext uri="{FF2B5EF4-FFF2-40B4-BE49-F238E27FC236}">
                <a16:creationId xmlns:a16="http://schemas.microsoft.com/office/drawing/2014/main" id="{DC3FDC57-E2C5-839F-A407-7E55C0DC3ED6}"/>
              </a:ext>
            </a:extLst>
          </p:cNvPr>
          <p:cNvCxnSpPr>
            <a:cxnSpLocks/>
          </p:cNvCxnSpPr>
          <p:nvPr/>
        </p:nvCxnSpPr>
        <p:spPr>
          <a:xfrm flipV="1">
            <a:off x="3643745" y="1440205"/>
            <a:ext cx="0" cy="47098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riangle 16">
            <a:extLst>
              <a:ext uri="{FF2B5EF4-FFF2-40B4-BE49-F238E27FC236}">
                <a16:creationId xmlns:a16="http://schemas.microsoft.com/office/drawing/2014/main" id="{939A880F-3A78-D1A4-F245-E05F7051B36E}"/>
              </a:ext>
            </a:extLst>
          </p:cNvPr>
          <p:cNvSpPr/>
          <p:nvPr/>
        </p:nvSpPr>
        <p:spPr>
          <a:xfrm rot="5400000">
            <a:off x="3396438" y="4110622"/>
            <a:ext cx="668408" cy="17379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33E9D177-B17C-B730-256B-992906126960}"/>
              </a:ext>
            </a:extLst>
          </p:cNvPr>
          <p:cNvGrpSpPr/>
          <p:nvPr/>
        </p:nvGrpSpPr>
        <p:grpSpPr>
          <a:xfrm>
            <a:off x="5026090" y="1617891"/>
            <a:ext cx="4956109" cy="2367724"/>
            <a:chOff x="5850079" y="1619033"/>
            <a:chExt cx="3297382" cy="2388186"/>
          </a:xfrm>
        </p:grpSpPr>
        <p:sp>
          <p:nvSpPr>
            <p:cNvPr id="18" name="Triangle 17">
              <a:extLst>
                <a:ext uri="{FF2B5EF4-FFF2-40B4-BE49-F238E27FC236}">
                  <a16:creationId xmlns:a16="http://schemas.microsoft.com/office/drawing/2014/main" id="{111EF45E-8C62-E101-6866-CF7C4BDF5DED}"/>
                </a:ext>
              </a:extLst>
            </p:cNvPr>
            <p:cNvSpPr/>
            <p:nvPr/>
          </p:nvSpPr>
          <p:spPr>
            <a:xfrm>
              <a:off x="6674425" y="1619033"/>
              <a:ext cx="1648691" cy="119409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riangle 18">
              <a:extLst>
                <a:ext uri="{FF2B5EF4-FFF2-40B4-BE49-F238E27FC236}">
                  <a16:creationId xmlns:a16="http://schemas.microsoft.com/office/drawing/2014/main" id="{A0C20706-F7C4-2CE5-D96B-EE59D1105F08}"/>
                </a:ext>
              </a:extLst>
            </p:cNvPr>
            <p:cNvSpPr/>
            <p:nvPr/>
          </p:nvSpPr>
          <p:spPr>
            <a:xfrm>
              <a:off x="5850079" y="2813126"/>
              <a:ext cx="1648691" cy="1194093"/>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0D611A51-A2C7-B1ED-AFCC-233BA29D5BED}"/>
                </a:ext>
              </a:extLst>
            </p:cNvPr>
            <p:cNvSpPr/>
            <p:nvPr/>
          </p:nvSpPr>
          <p:spPr>
            <a:xfrm>
              <a:off x="7498770" y="2813126"/>
              <a:ext cx="1648691" cy="1194093"/>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6" name="Straight Connector 25">
            <a:extLst>
              <a:ext uri="{FF2B5EF4-FFF2-40B4-BE49-F238E27FC236}">
                <a16:creationId xmlns:a16="http://schemas.microsoft.com/office/drawing/2014/main" id="{5D649D69-8472-7425-1374-17B90E73455B}"/>
              </a:ext>
            </a:extLst>
          </p:cNvPr>
          <p:cNvCxnSpPr>
            <a:cxnSpLocks/>
            <a:stCxn id="31" idx="0"/>
          </p:cNvCxnSpPr>
          <p:nvPr/>
        </p:nvCxnSpPr>
        <p:spPr>
          <a:xfrm>
            <a:off x="7498770" y="4378826"/>
            <a:ext cx="0" cy="177120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76DB3B-9B4F-1ABF-E295-79478E2AAA3F}"/>
              </a:ext>
            </a:extLst>
          </p:cNvPr>
          <p:cNvCxnSpPr>
            <a:stCxn id="17" idx="0"/>
          </p:cNvCxnSpPr>
          <p:nvPr/>
        </p:nvCxnSpPr>
        <p:spPr>
          <a:xfrm>
            <a:off x="3817539" y="4197519"/>
            <a:ext cx="7518359" cy="75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riangle 30">
            <a:extLst>
              <a:ext uri="{FF2B5EF4-FFF2-40B4-BE49-F238E27FC236}">
                <a16:creationId xmlns:a16="http://schemas.microsoft.com/office/drawing/2014/main" id="{D2C98AB8-245F-EF98-BCE7-18BB6E002D50}"/>
              </a:ext>
            </a:extLst>
          </p:cNvPr>
          <p:cNvSpPr/>
          <p:nvPr/>
        </p:nvSpPr>
        <p:spPr>
          <a:xfrm rot="10800000">
            <a:off x="7164566" y="4205032"/>
            <a:ext cx="668408" cy="17379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8239C36-DB0A-FF49-18AB-6304D8F024AD}"/>
              </a:ext>
            </a:extLst>
          </p:cNvPr>
          <p:cNvSpPr txBox="1"/>
          <p:nvPr/>
        </p:nvSpPr>
        <p:spPr>
          <a:xfrm>
            <a:off x="3690251" y="1442740"/>
            <a:ext cx="1619802" cy="369332"/>
          </a:xfrm>
          <a:prstGeom prst="rect">
            <a:avLst/>
          </a:prstGeom>
          <a:noFill/>
        </p:spPr>
        <p:txBody>
          <a:bodyPr wrap="none" rtlCol="0">
            <a:spAutoFit/>
          </a:bodyPr>
          <a:lstStyle/>
          <a:p>
            <a:r>
              <a:rPr lang="en-US" b="1" dirty="0"/>
              <a:t>Policy Triangle:</a:t>
            </a:r>
          </a:p>
        </p:txBody>
      </p:sp>
      <p:sp>
        <p:nvSpPr>
          <p:cNvPr id="43" name="TextBox 42">
            <a:extLst>
              <a:ext uri="{FF2B5EF4-FFF2-40B4-BE49-F238E27FC236}">
                <a16:creationId xmlns:a16="http://schemas.microsoft.com/office/drawing/2014/main" id="{3892E375-8C4D-B447-DF55-3FDB3329EC03}"/>
              </a:ext>
            </a:extLst>
          </p:cNvPr>
          <p:cNvSpPr txBox="1"/>
          <p:nvPr/>
        </p:nvSpPr>
        <p:spPr>
          <a:xfrm>
            <a:off x="5657066" y="3247762"/>
            <a:ext cx="1216102" cy="615553"/>
          </a:xfrm>
          <a:prstGeom prst="rect">
            <a:avLst/>
          </a:prstGeom>
          <a:noFill/>
        </p:spPr>
        <p:txBody>
          <a:bodyPr wrap="none" rtlCol="0">
            <a:spAutoFit/>
          </a:bodyPr>
          <a:lstStyle/>
          <a:p>
            <a:pPr algn="ctr"/>
            <a:r>
              <a:rPr lang="en-US" sz="1700" b="1" dirty="0">
                <a:solidFill>
                  <a:schemeClr val="bg1"/>
                </a:solidFill>
              </a:rPr>
              <a:t>Technically </a:t>
            </a:r>
          </a:p>
          <a:p>
            <a:pPr algn="ctr"/>
            <a:r>
              <a:rPr lang="en-US" sz="1700" b="1" dirty="0">
                <a:solidFill>
                  <a:schemeClr val="bg1"/>
                </a:solidFill>
              </a:rPr>
              <a:t>Correct</a:t>
            </a:r>
          </a:p>
        </p:txBody>
      </p:sp>
      <p:sp>
        <p:nvSpPr>
          <p:cNvPr id="46" name="TextBox 45">
            <a:extLst>
              <a:ext uri="{FF2B5EF4-FFF2-40B4-BE49-F238E27FC236}">
                <a16:creationId xmlns:a16="http://schemas.microsoft.com/office/drawing/2014/main" id="{33B6E05B-C364-68A6-908B-CFC0E97FB37F}"/>
              </a:ext>
            </a:extLst>
          </p:cNvPr>
          <p:cNvSpPr txBox="1"/>
          <p:nvPr/>
        </p:nvSpPr>
        <p:spPr>
          <a:xfrm>
            <a:off x="6647177" y="2215669"/>
            <a:ext cx="1713804" cy="615553"/>
          </a:xfrm>
          <a:prstGeom prst="rect">
            <a:avLst/>
          </a:prstGeom>
          <a:noFill/>
        </p:spPr>
        <p:txBody>
          <a:bodyPr wrap="none" rtlCol="0">
            <a:spAutoFit/>
          </a:bodyPr>
          <a:lstStyle/>
          <a:p>
            <a:pPr algn="ctr"/>
            <a:r>
              <a:rPr lang="en-US" sz="1700" b="1" dirty="0">
                <a:solidFill>
                  <a:schemeClr val="bg1"/>
                </a:solidFill>
              </a:rPr>
              <a:t>Administratively </a:t>
            </a:r>
          </a:p>
          <a:p>
            <a:pPr algn="ctr"/>
            <a:r>
              <a:rPr lang="en-US" sz="1700" b="1" dirty="0">
                <a:solidFill>
                  <a:schemeClr val="bg1"/>
                </a:solidFill>
              </a:rPr>
              <a:t>Feasible</a:t>
            </a:r>
          </a:p>
        </p:txBody>
      </p:sp>
      <p:sp>
        <p:nvSpPr>
          <p:cNvPr id="47" name="TextBox 46">
            <a:extLst>
              <a:ext uri="{FF2B5EF4-FFF2-40B4-BE49-F238E27FC236}">
                <a16:creationId xmlns:a16="http://schemas.microsoft.com/office/drawing/2014/main" id="{C4B6C57D-031D-B617-5822-20D5A0FD89F1}"/>
              </a:ext>
            </a:extLst>
          </p:cNvPr>
          <p:cNvSpPr txBox="1"/>
          <p:nvPr/>
        </p:nvSpPr>
        <p:spPr>
          <a:xfrm>
            <a:off x="8097258" y="3248482"/>
            <a:ext cx="1291827" cy="615553"/>
          </a:xfrm>
          <a:prstGeom prst="rect">
            <a:avLst/>
          </a:prstGeom>
          <a:noFill/>
        </p:spPr>
        <p:txBody>
          <a:bodyPr wrap="none" rtlCol="0">
            <a:spAutoFit/>
          </a:bodyPr>
          <a:lstStyle/>
          <a:p>
            <a:pPr algn="ctr"/>
            <a:r>
              <a:rPr lang="en-US" sz="1700" b="1" dirty="0">
                <a:solidFill>
                  <a:schemeClr val="bg1"/>
                </a:solidFill>
              </a:rPr>
              <a:t>Politically</a:t>
            </a:r>
          </a:p>
          <a:p>
            <a:pPr algn="ctr"/>
            <a:r>
              <a:rPr lang="en-US" sz="1700" b="1" dirty="0">
                <a:solidFill>
                  <a:schemeClr val="bg1"/>
                </a:solidFill>
              </a:rPr>
              <a:t>Supportable</a:t>
            </a:r>
          </a:p>
        </p:txBody>
      </p:sp>
      <p:sp>
        <p:nvSpPr>
          <p:cNvPr id="48" name="TextBox 47">
            <a:extLst>
              <a:ext uri="{FF2B5EF4-FFF2-40B4-BE49-F238E27FC236}">
                <a16:creationId xmlns:a16="http://schemas.microsoft.com/office/drawing/2014/main" id="{16C30FA6-E796-2C32-F4E3-5E5FEC5D467B}"/>
              </a:ext>
            </a:extLst>
          </p:cNvPr>
          <p:cNvSpPr txBox="1"/>
          <p:nvPr/>
        </p:nvSpPr>
        <p:spPr>
          <a:xfrm>
            <a:off x="7483676" y="4378824"/>
            <a:ext cx="3852221" cy="1800493"/>
          </a:xfrm>
          <a:prstGeom prst="rect">
            <a:avLst/>
          </a:prstGeom>
          <a:noFill/>
        </p:spPr>
        <p:txBody>
          <a:bodyPr wrap="square" rtlCol="0">
            <a:spAutoFit/>
          </a:bodyPr>
          <a:lstStyle/>
          <a:p>
            <a:r>
              <a:rPr lang="en-US" b="1" dirty="0"/>
              <a:t>Cons (-):</a:t>
            </a:r>
          </a:p>
          <a:p>
            <a:pPr marL="285750" indent="-285750">
              <a:buFont typeface="Arial" panose="020B0604020202020204" pitchFamily="34" charset="0"/>
              <a:buChar char="•"/>
            </a:pPr>
            <a:r>
              <a:rPr lang="en-US" sz="1300" dirty="0"/>
              <a:t>Sterilization only works temporarily, especially since Peru has an open capital market</a:t>
            </a:r>
          </a:p>
          <a:p>
            <a:pPr marL="285750" indent="-285750">
              <a:buFont typeface="Arial" panose="020B0604020202020204" pitchFamily="34" charset="0"/>
              <a:buChar char="•"/>
            </a:pPr>
            <a:r>
              <a:rPr lang="en-US" sz="1300" dirty="0"/>
              <a:t>This intervention does not change Peru’s procyclical fiscal policy </a:t>
            </a:r>
          </a:p>
          <a:p>
            <a:pPr marL="285750" indent="-285750">
              <a:buFont typeface="Arial" panose="020B0604020202020204" pitchFamily="34" charset="0"/>
              <a:buChar char="•"/>
            </a:pPr>
            <a:r>
              <a:rPr lang="en-US" sz="1300" dirty="0"/>
              <a:t>Politically: Exporters will be affected if domestic currency (Sol) appreciates</a:t>
            </a:r>
          </a:p>
          <a:p>
            <a:pPr marL="285750" indent="-285750">
              <a:buFont typeface="Arial" panose="020B0604020202020204" pitchFamily="34" charset="0"/>
              <a:buChar char="•"/>
            </a:pPr>
            <a:endParaRPr lang="en-US" sz="1500" dirty="0"/>
          </a:p>
        </p:txBody>
      </p:sp>
      <p:sp>
        <p:nvSpPr>
          <p:cNvPr id="49" name="TextBox 48">
            <a:extLst>
              <a:ext uri="{FF2B5EF4-FFF2-40B4-BE49-F238E27FC236}">
                <a16:creationId xmlns:a16="http://schemas.microsoft.com/office/drawing/2014/main" id="{5B1853BA-D71F-A59D-A921-22530F1283C1}"/>
              </a:ext>
            </a:extLst>
          </p:cNvPr>
          <p:cNvSpPr txBox="1"/>
          <p:nvPr/>
        </p:nvSpPr>
        <p:spPr>
          <a:xfrm>
            <a:off x="3643744" y="4378825"/>
            <a:ext cx="3855025" cy="1569660"/>
          </a:xfrm>
          <a:prstGeom prst="rect">
            <a:avLst/>
          </a:prstGeom>
          <a:noFill/>
        </p:spPr>
        <p:txBody>
          <a:bodyPr wrap="square" rtlCol="0">
            <a:spAutoFit/>
          </a:bodyPr>
          <a:lstStyle/>
          <a:p>
            <a:r>
              <a:rPr lang="en-US" b="1" dirty="0"/>
              <a:t>Pros (+):</a:t>
            </a:r>
          </a:p>
          <a:p>
            <a:pPr marL="285750" indent="-285750">
              <a:buFont typeface="Arial" panose="020B0604020202020204" pitchFamily="34" charset="0"/>
              <a:buChar char="•"/>
            </a:pPr>
            <a:r>
              <a:rPr lang="en-US" sz="1300" dirty="0"/>
              <a:t>Postpone real appreciation</a:t>
            </a:r>
          </a:p>
          <a:p>
            <a:pPr marL="285750" indent="-285750">
              <a:buFont typeface="Arial" panose="020B0604020202020204" pitchFamily="34" charset="0"/>
              <a:buChar char="•"/>
            </a:pPr>
            <a:r>
              <a:rPr lang="en-US" sz="1300" dirty="0"/>
              <a:t>Maintain export competitiveness</a:t>
            </a:r>
          </a:p>
          <a:p>
            <a:pPr marL="285750" indent="-285750">
              <a:buFont typeface="Arial" panose="020B0604020202020204" pitchFamily="34" charset="0"/>
              <a:buChar char="•"/>
            </a:pPr>
            <a:r>
              <a:rPr lang="en-US" sz="1300" dirty="0"/>
              <a:t>Very efficient when commodity boom is transitory </a:t>
            </a:r>
          </a:p>
          <a:p>
            <a:pPr marL="285750" indent="-285750">
              <a:buFont typeface="Arial" panose="020B0604020202020204" pitchFamily="34" charset="0"/>
              <a:buChar char="•"/>
            </a:pPr>
            <a:r>
              <a:rPr lang="en-US" sz="1300" dirty="0"/>
              <a:t>If domestic currency (Sol) appreciates, exports decrease, and the economy returns to its external\internal equilibrium </a:t>
            </a:r>
          </a:p>
        </p:txBody>
      </p:sp>
      <p:grpSp>
        <p:nvGrpSpPr>
          <p:cNvPr id="56" name="Group 55">
            <a:extLst>
              <a:ext uri="{FF2B5EF4-FFF2-40B4-BE49-F238E27FC236}">
                <a16:creationId xmlns:a16="http://schemas.microsoft.com/office/drawing/2014/main" id="{3866E0EF-226B-A0AE-5440-051B7E294C94}"/>
              </a:ext>
            </a:extLst>
          </p:cNvPr>
          <p:cNvGrpSpPr/>
          <p:nvPr/>
        </p:nvGrpSpPr>
        <p:grpSpPr>
          <a:xfrm>
            <a:off x="9987354" y="1600348"/>
            <a:ext cx="1412951" cy="663460"/>
            <a:chOff x="9646920" y="1025975"/>
            <a:chExt cx="1412951" cy="663460"/>
          </a:xfrm>
        </p:grpSpPr>
        <p:sp>
          <p:nvSpPr>
            <p:cNvPr id="50" name="Rectangle 49">
              <a:extLst>
                <a:ext uri="{FF2B5EF4-FFF2-40B4-BE49-F238E27FC236}">
                  <a16:creationId xmlns:a16="http://schemas.microsoft.com/office/drawing/2014/main" id="{B992AB44-F9F7-4686-2A5B-6C14C9B13F9A}"/>
                </a:ext>
              </a:extLst>
            </p:cNvPr>
            <p:cNvSpPr/>
            <p:nvPr/>
          </p:nvSpPr>
          <p:spPr>
            <a:xfrm>
              <a:off x="9646920" y="1103811"/>
              <a:ext cx="335280" cy="13062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E4772CC5-C5E6-EC7A-9D0B-ABBA848F5BA7}"/>
                </a:ext>
              </a:extLst>
            </p:cNvPr>
            <p:cNvSpPr/>
            <p:nvPr/>
          </p:nvSpPr>
          <p:spPr>
            <a:xfrm>
              <a:off x="9646920" y="1295622"/>
              <a:ext cx="335280" cy="1306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66D72E3C-6217-BD85-CD3E-0BAAF2A6C263}"/>
                </a:ext>
              </a:extLst>
            </p:cNvPr>
            <p:cNvSpPr/>
            <p:nvPr/>
          </p:nvSpPr>
          <p:spPr>
            <a:xfrm>
              <a:off x="9646920" y="1492233"/>
              <a:ext cx="335280" cy="1306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CD3E9FBB-BC00-F959-D0F0-F329A81B929D}"/>
                </a:ext>
              </a:extLst>
            </p:cNvPr>
            <p:cNvSpPr txBox="1"/>
            <p:nvPr/>
          </p:nvSpPr>
          <p:spPr>
            <a:xfrm>
              <a:off x="9982200" y="1025975"/>
              <a:ext cx="1077671" cy="261610"/>
            </a:xfrm>
            <a:prstGeom prst="rect">
              <a:avLst/>
            </a:prstGeom>
            <a:noFill/>
          </p:spPr>
          <p:txBody>
            <a:bodyPr wrap="square" rtlCol="0">
              <a:spAutoFit/>
            </a:bodyPr>
            <a:lstStyle/>
            <a:p>
              <a:r>
                <a:rPr lang="en-US" sz="1100" dirty="0"/>
                <a:t>Positive</a:t>
              </a:r>
            </a:p>
          </p:txBody>
        </p:sp>
        <p:sp>
          <p:nvSpPr>
            <p:cNvPr id="54" name="TextBox 53">
              <a:extLst>
                <a:ext uri="{FF2B5EF4-FFF2-40B4-BE49-F238E27FC236}">
                  <a16:creationId xmlns:a16="http://schemas.microsoft.com/office/drawing/2014/main" id="{07D7044B-77E7-8177-86D3-A72FD8C1CCE0}"/>
                </a:ext>
              </a:extLst>
            </p:cNvPr>
            <p:cNvSpPr txBox="1"/>
            <p:nvPr/>
          </p:nvSpPr>
          <p:spPr>
            <a:xfrm>
              <a:off x="9982199" y="1223917"/>
              <a:ext cx="1077671" cy="261610"/>
            </a:xfrm>
            <a:prstGeom prst="rect">
              <a:avLst/>
            </a:prstGeom>
            <a:noFill/>
          </p:spPr>
          <p:txBody>
            <a:bodyPr wrap="square" rtlCol="0">
              <a:spAutoFit/>
            </a:bodyPr>
            <a:lstStyle/>
            <a:p>
              <a:r>
                <a:rPr lang="en-US" sz="1100" dirty="0"/>
                <a:t>Neutral</a:t>
              </a:r>
            </a:p>
          </p:txBody>
        </p:sp>
        <p:sp>
          <p:nvSpPr>
            <p:cNvPr id="55" name="TextBox 54">
              <a:extLst>
                <a:ext uri="{FF2B5EF4-FFF2-40B4-BE49-F238E27FC236}">
                  <a16:creationId xmlns:a16="http://schemas.microsoft.com/office/drawing/2014/main" id="{33BE5D99-F84E-E630-49A5-3E60EC03C362}"/>
                </a:ext>
              </a:extLst>
            </p:cNvPr>
            <p:cNvSpPr txBox="1"/>
            <p:nvPr/>
          </p:nvSpPr>
          <p:spPr>
            <a:xfrm>
              <a:off x="9982199" y="1427825"/>
              <a:ext cx="1077671" cy="261610"/>
            </a:xfrm>
            <a:prstGeom prst="rect">
              <a:avLst/>
            </a:prstGeom>
            <a:noFill/>
          </p:spPr>
          <p:txBody>
            <a:bodyPr wrap="square" rtlCol="0">
              <a:spAutoFit/>
            </a:bodyPr>
            <a:lstStyle/>
            <a:p>
              <a:r>
                <a:rPr lang="en-US" sz="1100" dirty="0"/>
                <a:t>Negative</a:t>
              </a:r>
            </a:p>
          </p:txBody>
        </p:sp>
      </p:grpSp>
    </p:spTree>
    <p:extLst>
      <p:ext uri="{BB962C8B-B14F-4D97-AF65-F5344CB8AC3E}">
        <p14:creationId xmlns:p14="http://schemas.microsoft.com/office/powerpoint/2010/main" val="1778542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Tax with solid fill">
            <a:extLst>
              <a:ext uri="{FF2B5EF4-FFF2-40B4-BE49-F238E27FC236}">
                <a16:creationId xmlns:a16="http://schemas.microsoft.com/office/drawing/2014/main" id="{BFC488BF-F810-7940-33D1-7F9F7DA34E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2479" y="2080106"/>
            <a:ext cx="1609793" cy="1609793"/>
          </a:xfrm>
          <a:prstGeom prst="rect">
            <a:avLst/>
          </a:prstGeom>
        </p:spPr>
      </p:pic>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13</a:t>
            </a:fld>
            <a:endParaRPr lang="es-ES_tradnl" dirty="0"/>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5"/>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n-US" dirty="0"/>
              <a:t>Policy #2</a:t>
            </a:r>
            <a:endParaRPr lang="es-ES_tradnl" dirty="0"/>
          </a:p>
        </p:txBody>
      </p:sp>
      <p:cxnSp>
        <p:nvCxnSpPr>
          <p:cNvPr id="11" name="Straight Connector 10">
            <a:extLst>
              <a:ext uri="{FF2B5EF4-FFF2-40B4-BE49-F238E27FC236}">
                <a16:creationId xmlns:a16="http://schemas.microsoft.com/office/drawing/2014/main" id="{A6ABA6D3-3AB6-866B-DC35-85D2EED0C156}"/>
              </a:ext>
            </a:extLst>
          </p:cNvPr>
          <p:cNvCxnSpPr>
            <a:cxnSpLocks/>
          </p:cNvCxnSpPr>
          <p:nvPr/>
        </p:nvCxnSpPr>
        <p:spPr>
          <a:xfrm>
            <a:off x="838200" y="4197723"/>
            <a:ext cx="23083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00C5298-0B70-9CCD-0394-B1791699F48E}"/>
              </a:ext>
            </a:extLst>
          </p:cNvPr>
          <p:cNvSpPr/>
          <p:nvPr/>
        </p:nvSpPr>
        <p:spPr>
          <a:xfrm>
            <a:off x="838200" y="1648487"/>
            <a:ext cx="474243" cy="4662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6" name="Straight Connector 15">
            <a:extLst>
              <a:ext uri="{FF2B5EF4-FFF2-40B4-BE49-F238E27FC236}">
                <a16:creationId xmlns:a16="http://schemas.microsoft.com/office/drawing/2014/main" id="{DC3FDC57-E2C5-839F-A407-7E55C0DC3ED6}"/>
              </a:ext>
            </a:extLst>
          </p:cNvPr>
          <p:cNvCxnSpPr>
            <a:cxnSpLocks/>
          </p:cNvCxnSpPr>
          <p:nvPr/>
        </p:nvCxnSpPr>
        <p:spPr>
          <a:xfrm flipV="1">
            <a:off x="3643744" y="1440205"/>
            <a:ext cx="1" cy="48430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riangle 16">
            <a:extLst>
              <a:ext uri="{FF2B5EF4-FFF2-40B4-BE49-F238E27FC236}">
                <a16:creationId xmlns:a16="http://schemas.microsoft.com/office/drawing/2014/main" id="{939A880F-3A78-D1A4-F245-E05F7051B36E}"/>
              </a:ext>
            </a:extLst>
          </p:cNvPr>
          <p:cNvSpPr/>
          <p:nvPr/>
        </p:nvSpPr>
        <p:spPr>
          <a:xfrm rot="5400000">
            <a:off x="3396438" y="4110622"/>
            <a:ext cx="668408" cy="17379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33E9D177-B17C-B730-256B-992906126960}"/>
              </a:ext>
            </a:extLst>
          </p:cNvPr>
          <p:cNvGrpSpPr/>
          <p:nvPr/>
        </p:nvGrpSpPr>
        <p:grpSpPr>
          <a:xfrm>
            <a:off x="5026090" y="1617891"/>
            <a:ext cx="4956109" cy="2367724"/>
            <a:chOff x="5850079" y="1619033"/>
            <a:chExt cx="3297382" cy="2388186"/>
          </a:xfrm>
        </p:grpSpPr>
        <p:sp>
          <p:nvSpPr>
            <p:cNvPr id="18" name="Triangle 17">
              <a:extLst>
                <a:ext uri="{FF2B5EF4-FFF2-40B4-BE49-F238E27FC236}">
                  <a16:creationId xmlns:a16="http://schemas.microsoft.com/office/drawing/2014/main" id="{111EF45E-8C62-E101-6866-CF7C4BDF5DED}"/>
                </a:ext>
              </a:extLst>
            </p:cNvPr>
            <p:cNvSpPr/>
            <p:nvPr/>
          </p:nvSpPr>
          <p:spPr>
            <a:xfrm>
              <a:off x="6674425" y="1619033"/>
              <a:ext cx="1648691" cy="1194093"/>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riangle 18">
              <a:extLst>
                <a:ext uri="{FF2B5EF4-FFF2-40B4-BE49-F238E27FC236}">
                  <a16:creationId xmlns:a16="http://schemas.microsoft.com/office/drawing/2014/main" id="{A0C20706-F7C4-2CE5-D96B-EE59D1105F08}"/>
                </a:ext>
              </a:extLst>
            </p:cNvPr>
            <p:cNvSpPr/>
            <p:nvPr/>
          </p:nvSpPr>
          <p:spPr>
            <a:xfrm>
              <a:off x="5850079" y="2813126"/>
              <a:ext cx="1648691" cy="1194093"/>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0D611A51-A2C7-B1ED-AFCC-233BA29D5BED}"/>
                </a:ext>
              </a:extLst>
            </p:cNvPr>
            <p:cNvSpPr/>
            <p:nvPr/>
          </p:nvSpPr>
          <p:spPr>
            <a:xfrm>
              <a:off x="7498770" y="2813126"/>
              <a:ext cx="1648691" cy="1194093"/>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6" name="Straight Connector 25">
            <a:extLst>
              <a:ext uri="{FF2B5EF4-FFF2-40B4-BE49-F238E27FC236}">
                <a16:creationId xmlns:a16="http://schemas.microsoft.com/office/drawing/2014/main" id="{5D649D69-8472-7425-1374-17B90E73455B}"/>
              </a:ext>
            </a:extLst>
          </p:cNvPr>
          <p:cNvCxnSpPr>
            <a:cxnSpLocks/>
            <a:stCxn id="31" idx="0"/>
          </p:cNvCxnSpPr>
          <p:nvPr/>
        </p:nvCxnSpPr>
        <p:spPr>
          <a:xfrm>
            <a:off x="7498770" y="4378826"/>
            <a:ext cx="0" cy="190440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76DB3B-9B4F-1ABF-E295-79478E2AAA3F}"/>
              </a:ext>
            </a:extLst>
          </p:cNvPr>
          <p:cNvCxnSpPr>
            <a:stCxn id="17" idx="0"/>
          </p:cNvCxnSpPr>
          <p:nvPr/>
        </p:nvCxnSpPr>
        <p:spPr>
          <a:xfrm>
            <a:off x="3817539" y="4197519"/>
            <a:ext cx="7518359" cy="75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riangle 30">
            <a:extLst>
              <a:ext uri="{FF2B5EF4-FFF2-40B4-BE49-F238E27FC236}">
                <a16:creationId xmlns:a16="http://schemas.microsoft.com/office/drawing/2014/main" id="{D2C98AB8-245F-EF98-BCE7-18BB6E002D50}"/>
              </a:ext>
            </a:extLst>
          </p:cNvPr>
          <p:cNvSpPr/>
          <p:nvPr/>
        </p:nvSpPr>
        <p:spPr>
          <a:xfrm rot="10800000">
            <a:off x="7164566" y="4205032"/>
            <a:ext cx="668408" cy="17379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8239C36-DB0A-FF49-18AB-6304D8F024AD}"/>
              </a:ext>
            </a:extLst>
          </p:cNvPr>
          <p:cNvSpPr txBox="1"/>
          <p:nvPr/>
        </p:nvSpPr>
        <p:spPr>
          <a:xfrm>
            <a:off x="3690251" y="1442740"/>
            <a:ext cx="1619802" cy="369332"/>
          </a:xfrm>
          <a:prstGeom prst="rect">
            <a:avLst/>
          </a:prstGeom>
          <a:noFill/>
        </p:spPr>
        <p:txBody>
          <a:bodyPr wrap="none" rtlCol="0">
            <a:spAutoFit/>
          </a:bodyPr>
          <a:lstStyle/>
          <a:p>
            <a:r>
              <a:rPr lang="en-US" b="1" dirty="0"/>
              <a:t>Policy Triangle:</a:t>
            </a:r>
          </a:p>
        </p:txBody>
      </p:sp>
      <p:sp>
        <p:nvSpPr>
          <p:cNvPr id="43" name="TextBox 42">
            <a:extLst>
              <a:ext uri="{FF2B5EF4-FFF2-40B4-BE49-F238E27FC236}">
                <a16:creationId xmlns:a16="http://schemas.microsoft.com/office/drawing/2014/main" id="{3892E375-8C4D-B447-DF55-3FDB3329EC03}"/>
              </a:ext>
            </a:extLst>
          </p:cNvPr>
          <p:cNvSpPr txBox="1"/>
          <p:nvPr/>
        </p:nvSpPr>
        <p:spPr>
          <a:xfrm>
            <a:off x="5657066" y="3247762"/>
            <a:ext cx="1216102" cy="615553"/>
          </a:xfrm>
          <a:prstGeom prst="rect">
            <a:avLst/>
          </a:prstGeom>
          <a:noFill/>
        </p:spPr>
        <p:txBody>
          <a:bodyPr wrap="none" rtlCol="0">
            <a:spAutoFit/>
          </a:bodyPr>
          <a:lstStyle/>
          <a:p>
            <a:pPr algn="ctr"/>
            <a:r>
              <a:rPr lang="en-US" sz="1700" b="1" dirty="0">
                <a:solidFill>
                  <a:schemeClr val="bg1"/>
                </a:solidFill>
              </a:rPr>
              <a:t>Technically </a:t>
            </a:r>
          </a:p>
          <a:p>
            <a:pPr algn="ctr"/>
            <a:r>
              <a:rPr lang="en-US" sz="1700" b="1" dirty="0">
                <a:solidFill>
                  <a:schemeClr val="bg1"/>
                </a:solidFill>
              </a:rPr>
              <a:t>Correct</a:t>
            </a:r>
          </a:p>
        </p:txBody>
      </p:sp>
      <p:sp>
        <p:nvSpPr>
          <p:cNvPr id="46" name="TextBox 45">
            <a:extLst>
              <a:ext uri="{FF2B5EF4-FFF2-40B4-BE49-F238E27FC236}">
                <a16:creationId xmlns:a16="http://schemas.microsoft.com/office/drawing/2014/main" id="{33B6E05B-C364-68A6-908B-CFC0E97FB37F}"/>
              </a:ext>
            </a:extLst>
          </p:cNvPr>
          <p:cNvSpPr txBox="1"/>
          <p:nvPr/>
        </p:nvSpPr>
        <p:spPr>
          <a:xfrm>
            <a:off x="6647177" y="2215669"/>
            <a:ext cx="1713804" cy="615553"/>
          </a:xfrm>
          <a:prstGeom prst="rect">
            <a:avLst/>
          </a:prstGeom>
          <a:noFill/>
        </p:spPr>
        <p:txBody>
          <a:bodyPr wrap="none" rtlCol="0">
            <a:spAutoFit/>
          </a:bodyPr>
          <a:lstStyle/>
          <a:p>
            <a:pPr algn="ctr"/>
            <a:r>
              <a:rPr lang="en-US" sz="1700" b="1" dirty="0">
                <a:solidFill>
                  <a:schemeClr val="bg1"/>
                </a:solidFill>
              </a:rPr>
              <a:t>Administratively </a:t>
            </a:r>
          </a:p>
          <a:p>
            <a:pPr algn="ctr"/>
            <a:r>
              <a:rPr lang="en-US" sz="1700" b="1" dirty="0">
                <a:solidFill>
                  <a:schemeClr val="bg1"/>
                </a:solidFill>
              </a:rPr>
              <a:t>Feasible</a:t>
            </a:r>
          </a:p>
        </p:txBody>
      </p:sp>
      <p:sp>
        <p:nvSpPr>
          <p:cNvPr id="47" name="TextBox 46">
            <a:extLst>
              <a:ext uri="{FF2B5EF4-FFF2-40B4-BE49-F238E27FC236}">
                <a16:creationId xmlns:a16="http://schemas.microsoft.com/office/drawing/2014/main" id="{C4B6C57D-031D-B617-5822-20D5A0FD89F1}"/>
              </a:ext>
            </a:extLst>
          </p:cNvPr>
          <p:cNvSpPr txBox="1"/>
          <p:nvPr/>
        </p:nvSpPr>
        <p:spPr>
          <a:xfrm>
            <a:off x="8097258" y="3248482"/>
            <a:ext cx="1291827" cy="615553"/>
          </a:xfrm>
          <a:prstGeom prst="rect">
            <a:avLst/>
          </a:prstGeom>
          <a:noFill/>
        </p:spPr>
        <p:txBody>
          <a:bodyPr wrap="none" rtlCol="0">
            <a:spAutoFit/>
          </a:bodyPr>
          <a:lstStyle/>
          <a:p>
            <a:pPr algn="ctr"/>
            <a:r>
              <a:rPr lang="en-US" sz="1700" b="1" dirty="0">
                <a:solidFill>
                  <a:schemeClr val="bg1"/>
                </a:solidFill>
              </a:rPr>
              <a:t>Politically</a:t>
            </a:r>
          </a:p>
          <a:p>
            <a:pPr algn="ctr"/>
            <a:r>
              <a:rPr lang="en-US" sz="1700" b="1" dirty="0">
                <a:solidFill>
                  <a:schemeClr val="bg1"/>
                </a:solidFill>
              </a:rPr>
              <a:t>Supportable</a:t>
            </a:r>
          </a:p>
        </p:txBody>
      </p:sp>
      <p:sp>
        <p:nvSpPr>
          <p:cNvPr id="5" name="TextBox 4">
            <a:extLst>
              <a:ext uri="{FF2B5EF4-FFF2-40B4-BE49-F238E27FC236}">
                <a16:creationId xmlns:a16="http://schemas.microsoft.com/office/drawing/2014/main" id="{694AF3F1-5561-1F4F-6F4C-E7D9BC52BE69}"/>
              </a:ext>
            </a:extLst>
          </p:cNvPr>
          <p:cNvSpPr txBox="1"/>
          <p:nvPr/>
        </p:nvSpPr>
        <p:spPr>
          <a:xfrm>
            <a:off x="814067" y="3835700"/>
            <a:ext cx="2308376" cy="369332"/>
          </a:xfrm>
          <a:prstGeom prst="rect">
            <a:avLst/>
          </a:prstGeom>
          <a:noFill/>
        </p:spPr>
        <p:txBody>
          <a:bodyPr wrap="square" rtlCol="0">
            <a:spAutoFit/>
          </a:bodyPr>
          <a:lstStyle/>
          <a:p>
            <a:pPr algn="ctr"/>
            <a:r>
              <a:rPr lang="en-US" b="1" dirty="0">
                <a:solidFill>
                  <a:srgbClr val="C00000"/>
                </a:solidFill>
              </a:rPr>
              <a:t>Tax on Capital Inflows </a:t>
            </a:r>
          </a:p>
        </p:txBody>
      </p:sp>
      <p:sp>
        <p:nvSpPr>
          <p:cNvPr id="6" name="TextBox 5">
            <a:extLst>
              <a:ext uri="{FF2B5EF4-FFF2-40B4-BE49-F238E27FC236}">
                <a16:creationId xmlns:a16="http://schemas.microsoft.com/office/drawing/2014/main" id="{5DC815BD-CC5D-1F45-F81E-E28BA8D362C7}"/>
              </a:ext>
            </a:extLst>
          </p:cNvPr>
          <p:cNvSpPr txBox="1"/>
          <p:nvPr/>
        </p:nvSpPr>
        <p:spPr>
          <a:xfrm>
            <a:off x="856103" y="4205032"/>
            <a:ext cx="2290474" cy="1092607"/>
          </a:xfrm>
          <a:prstGeom prst="rect">
            <a:avLst/>
          </a:prstGeom>
          <a:noFill/>
        </p:spPr>
        <p:txBody>
          <a:bodyPr wrap="square" rtlCol="0">
            <a:spAutoFit/>
          </a:bodyPr>
          <a:lstStyle/>
          <a:p>
            <a:pPr marL="285750" indent="-285750">
              <a:buFont typeface="Arial" panose="020B0604020202020204" pitchFamily="34" charset="0"/>
              <a:buChar char="•"/>
            </a:pPr>
            <a:r>
              <a:rPr lang="en-US" sz="1300" dirty="0"/>
              <a:t>Impose a financial transactions tax on foreign investment flows to Peru’s stock market and fixed-income securities.</a:t>
            </a:r>
          </a:p>
        </p:txBody>
      </p:sp>
      <p:sp>
        <p:nvSpPr>
          <p:cNvPr id="8" name="TextBox 7">
            <a:extLst>
              <a:ext uri="{FF2B5EF4-FFF2-40B4-BE49-F238E27FC236}">
                <a16:creationId xmlns:a16="http://schemas.microsoft.com/office/drawing/2014/main" id="{3A121744-B634-40EC-B871-5650245C5A5A}"/>
              </a:ext>
            </a:extLst>
          </p:cNvPr>
          <p:cNvSpPr txBox="1"/>
          <p:nvPr/>
        </p:nvSpPr>
        <p:spPr>
          <a:xfrm>
            <a:off x="3643744" y="4378825"/>
            <a:ext cx="3855025" cy="1569660"/>
          </a:xfrm>
          <a:prstGeom prst="rect">
            <a:avLst/>
          </a:prstGeom>
          <a:noFill/>
        </p:spPr>
        <p:txBody>
          <a:bodyPr wrap="square" rtlCol="0">
            <a:spAutoFit/>
          </a:bodyPr>
          <a:lstStyle/>
          <a:p>
            <a:r>
              <a:rPr lang="en-US" b="1" dirty="0"/>
              <a:t>Pros (+):</a:t>
            </a:r>
          </a:p>
          <a:p>
            <a:pPr marL="285750" indent="-285750">
              <a:buFont typeface="Arial" panose="020B0604020202020204" pitchFamily="34" charset="0"/>
              <a:buChar char="•"/>
            </a:pPr>
            <a:r>
              <a:rPr lang="en-US" sz="1300" dirty="0"/>
              <a:t>Higher tax revenue</a:t>
            </a:r>
          </a:p>
          <a:p>
            <a:pPr marL="285750" indent="-285750">
              <a:buFont typeface="Arial" panose="020B0604020202020204" pitchFamily="34" charset="0"/>
              <a:buChar char="•"/>
            </a:pPr>
            <a:r>
              <a:rPr lang="en-US" sz="1300" dirty="0"/>
              <a:t>Reduced pressure on the domestic currency (Sol) to appreciate</a:t>
            </a:r>
          </a:p>
          <a:p>
            <a:pPr marL="285750" indent="-285750">
              <a:buFont typeface="Arial" panose="020B0604020202020204" pitchFamily="34" charset="0"/>
              <a:buChar char="•"/>
            </a:pPr>
            <a:r>
              <a:rPr lang="en-US" sz="1300" dirty="0"/>
              <a:t>Lower international debt (that will be hard to service when commodity boom ends)</a:t>
            </a:r>
          </a:p>
          <a:p>
            <a:pPr marL="285750" indent="-285750">
              <a:buFont typeface="Arial" panose="020B0604020202020204" pitchFamily="34" charset="0"/>
              <a:buChar char="•"/>
            </a:pPr>
            <a:r>
              <a:rPr lang="en-US" sz="1300" dirty="0"/>
              <a:t>A similar tax has been implemented in Brazil</a:t>
            </a:r>
          </a:p>
        </p:txBody>
      </p:sp>
      <p:sp>
        <p:nvSpPr>
          <p:cNvPr id="9" name="TextBox 8">
            <a:extLst>
              <a:ext uri="{FF2B5EF4-FFF2-40B4-BE49-F238E27FC236}">
                <a16:creationId xmlns:a16="http://schemas.microsoft.com/office/drawing/2014/main" id="{DF631AFC-790A-9C38-65F8-3040A0A91BBD}"/>
              </a:ext>
            </a:extLst>
          </p:cNvPr>
          <p:cNvSpPr txBox="1"/>
          <p:nvPr/>
        </p:nvSpPr>
        <p:spPr>
          <a:xfrm>
            <a:off x="7483676" y="4378824"/>
            <a:ext cx="3852221" cy="1969770"/>
          </a:xfrm>
          <a:prstGeom prst="rect">
            <a:avLst/>
          </a:prstGeom>
          <a:noFill/>
        </p:spPr>
        <p:txBody>
          <a:bodyPr wrap="square" rtlCol="0">
            <a:spAutoFit/>
          </a:bodyPr>
          <a:lstStyle/>
          <a:p>
            <a:r>
              <a:rPr lang="en-US" b="1" dirty="0"/>
              <a:t>Cons (-):</a:t>
            </a:r>
          </a:p>
          <a:p>
            <a:pPr marL="285750" indent="-285750">
              <a:buFont typeface="Arial" panose="020B0604020202020204" pitchFamily="34" charset="0"/>
              <a:buChar char="•"/>
            </a:pPr>
            <a:r>
              <a:rPr lang="en-US" sz="1300" dirty="0"/>
              <a:t>Loans become more expensive</a:t>
            </a:r>
          </a:p>
          <a:p>
            <a:pPr marL="285750" indent="-285750">
              <a:buFont typeface="Arial" panose="020B0604020202020204" pitchFamily="34" charset="0"/>
              <a:buChar char="•"/>
            </a:pPr>
            <a:r>
              <a:rPr lang="en-US" sz="1300" dirty="0"/>
              <a:t>Peru becomes less attractive\competitive for international investors</a:t>
            </a:r>
          </a:p>
          <a:p>
            <a:pPr marL="285750" indent="-285750">
              <a:buFont typeface="Arial" panose="020B0604020202020204" pitchFamily="34" charset="0"/>
              <a:buChar char="•"/>
            </a:pPr>
            <a:r>
              <a:rPr lang="en-US" sz="1300" dirty="0"/>
              <a:t>When commodity prices drop, Peru will have to eliminate this tax to attract foreign direct investment</a:t>
            </a:r>
          </a:p>
          <a:p>
            <a:pPr marL="285750" indent="-285750">
              <a:buFont typeface="Arial" panose="020B0604020202020204" pitchFamily="34" charset="0"/>
              <a:buChar char="•"/>
            </a:pPr>
            <a:r>
              <a:rPr lang="en-US" sz="1300" dirty="0"/>
              <a:t>Politically: Peru has historically been an open economy for foreign investors</a:t>
            </a:r>
          </a:p>
        </p:txBody>
      </p:sp>
      <p:grpSp>
        <p:nvGrpSpPr>
          <p:cNvPr id="15" name="Group 14">
            <a:extLst>
              <a:ext uri="{FF2B5EF4-FFF2-40B4-BE49-F238E27FC236}">
                <a16:creationId xmlns:a16="http://schemas.microsoft.com/office/drawing/2014/main" id="{2628EC1B-0E2E-D8EE-BE8C-9213EC66A935}"/>
              </a:ext>
            </a:extLst>
          </p:cNvPr>
          <p:cNvGrpSpPr/>
          <p:nvPr/>
        </p:nvGrpSpPr>
        <p:grpSpPr>
          <a:xfrm>
            <a:off x="9987354" y="1600348"/>
            <a:ext cx="1412951" cy="663460"/>
            <a:chOff x="9646920" y="1025975"/>
            <a:chExt cx="1412951" cy="663460"/>
          </a:xfrm>
        </p:grpSpPr>
        <p:sp>
          <p:nvSpPr>
            <p:cNvPr id="21" name="Rectangle 20">
              <a:extLst>
                <a:ext uri="{FF2B5EF4-FFF2-40B4-BE49-F238E27FC236}">
                  <a16:creationId xmlns:a16="http://schemas.microsoft.com/office/drawing/2014/main" id="{3D04E16F-A836-B7B4-BEAE-3F06AF3448B4}"/>
                </a:ext>
              </a:extLst>
            </p:cNvPr>
            <p:cNvSpPr/>
            <p:nvPr/>
          </p:nvSpPr>
          <p:spPr>
            <a:xfrm>
              <a:off x="9646920" y="1103811"/>
              <a:ext cx="335280" cy="13062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4E6DEF5-628B-DDB5-1AD8-3EEA3DA4F008}"/>
                </a:ext>
              </a:extLst>
            </p:cNvPr>
            <p:cNvSpPr/>
            <p:nvPr/>
          </p:nvSpPr>
          <p:spPr>
            <a:xfrm>
              <a:off x="9646920" y="1295622"/>
              <a:ext cx="335280" cy="1306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6725F135-6813-4A2A-1E63-48C3185340F6}"/>
                </a:ext>
              </a:extLst>
            </p:cNvPr>
            <p:cNvSpPr/>
            <p:nvPr/>
          </p:nvSpPr>
          <p:spPr>
            <a:xfrm>
              <a:off x="9646920" y="1492233"/>
              <a:ext cx="335280" cy="1306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03FBAC73-EFA6-C0CA-9EBA-CE54E616E6C0}"/>
                </a:ext>
              </a:extLst>
            </p:cNvPr>
            <p:cNvSpPr txBox="1"/>
            <p:nvPr/>
          </p:nvSpPr>
          <p:spPr>
            <a:xfrm>
              <a:off x="9982200" y="1025975"/>
              <a:ext cx="1077671" cy="261610"/>
            </a:xfrm>
            <a:prstGeom prst="rect">
              <a:avLst/>
            </a:prstGeom>
            <a:noFill/>
          </p:spPr>
          <p:txBody>
            <a:bodyPr wrap="square" rtlCol="0">
              <a:spAutoFit/>
            </a:bodyPr>
            <a:lstStyle/>
            <a:p>
              <a:r>
                <a:rPr lang="en-US" sz="1100" dirty="0"/>
                <a:t>Positive</a:t>
              </a:r>
            </a:p>
          </p:txBody>
        </p:sp>
        <p:sp>
          <p:nvSpPr>
            <p:cNvPr id="29" name="TextBox 28">
              <a:extLst>
                <a:ext uri="{FF2B5EF4-FFF2-40B4-BE49-F238E27FC236}">
                  <a16:creationId xmlns:a16="http://schemas.microsoft.com/office/drawing/2014/main" id="{D9A7DF4F-D726-AFDD-D83E-C7A387C9167D}"/>
                </a:ext>
              </a:extLst>
            </p:cNvPr>
            <p:cNvSpPr txBox="1"/>
            <p:nvPr/>
          </p:nvSpPr>
          <p:spPr>
            <a:xfrm>
              <a:off x="9982199" y="1223917"/>
              <a:ext cx="1077671" cy="261610"/>
            </a:xfrm>
            <a:prstGeom prst="rect">
              <a:avLst/>
            </a:prstGeom>
            <a:noFill/>
          </p:spPr>
          <p:txBody>
            <a:bodyPr wrap="square" rtlCol="0">
              <a:spAutoFit/>
            </a:bodyPr>
            <a:lstStyle/>
            <a:p>
              <a:r>
                <a:rPr lang="en-US" sz="1100" dirty="0"/>
                <a:t>Neutral</a:t>
              </a:r>
            </a:p>
          </p:txBody>
        </p:sp>
        <p:sp>
          <p:nvSpPr>
            <p:cNvPr id="32" name="TextBox 31">
              <a:extLst>
                <a:ext uri="{FF2B5EF4-FFF2-40B4-BE49-F238E27FC236}">
                  <a16:creationId xmlns:a16="http://schemas.microsoft.com/office/drawing/2014/main" id="{262E4F82-78FF-D668-48AE-D217A4ABC4B7}"/>
                </a:ext>
              </a:extLst>
            </p:cNvPr>
            <p:cNvSpPr txBox="1"/>
            <p:nvPr/>
          </p:nvSpPr>
          <p:spPr>
            <a:xfrm>
              <a:off x="9982199" y="1427825"/>
              <a:ext cx="1077671" cy="261610"/>
            </a:xfrm>
            <a:prstGeom prst="rect">
              <a:avLst/>
            </a:prstGeom>
            <a:noFill/>
          </p:spPr>
          <p:txBody>
            <a:bodyPr wrap="square" rtlCol="0">
              <a:spAutoFit/>
            </a:bodyPr>
            <a:lstStyle/>
            <a:p>
              <a:r>
                <a:rPr lang="en-US" sz="1100" dirty="0"/>
                <a:t>Negative</a:t>
              </a:r>
            </a:p>
          </p:txBody>
        </p:sp>
      </p:grpSp>
    </p:spTree>
    <p:extLst>
      <p:ext uri="{BB962C8B-B14F-4D97-AF65-F5344CB8AC3E}">
        <p14:creationId xmlns:p14="http://schemas.microsoft.com/office/powerpoint/2010/main" val="3418871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Piggy Bank with solid fill">
            <a:extLst>
              <a:ext uri="{FF2B5EF4-FFF2-40B4-BE49-F238E27FC236}">
                <a16:creationId xmlns:a16="http://schemas.microsoft.com/office/drawing/2014/main" id="{A48FE86E-AF5F-61E5-E2E2-BB0D1EFDDD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7629" y="2114745"/>
            <a:ext cx="1609793" cy="1609793"/>
          </a:xfrm>
          <a:prstGeom prst="rect">
            <a:avLst/>
          </a:prstGeom>
        </p:spPr>
      </p:pic>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14</a:t>
            </a:fld>
            <a:endParaRPr lang="es-ES_tradnl" dirty="0"/>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5"/>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n-US" dirty="0"/>
              <a:t>Policy #3</a:t>
            </a:r>
            <a:endParaRPr lang="es-ES_tradnl" dirty="0"/>
          </a:p>
        </p:txBody>
      </p:sp>
      <p:cxnSp>
        <p:nvCxnSpPr>
          <p:cNvPr id="11" name="Straight Connector 10">
            <a:extLst>
              <a:ext uri="{FF2B5EF4-FFF2-40B4-BE49-F238E27FC236}">
                <a16:creationId xmlns:a16="http://schemas.microsoft.com/office/drawing/2014/main" id="{A6ABA6D3-3AB6-866B-DC35-85D2EED0C156}"/>
              </a:ext>
            </a:extLst>
          </p:cNvPr>
          <p:cNvCxnSpPr>
            <a:cxnSpLocks/>
          </p:cNvCxnSpPr>
          <p:nvPr/>
        </p:nvCxnSpPr>
        <p:spPr>
          <a:xfrm>
            <a:off x="838200" y="4197723"/>
            <a:ext cx="23083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00C5298-0B70-9CCD-0394-B1791699F48E}"/>
              </a:ext>
            </a:extLst>
          </p:cNvPr>
          <p:cNvSpPr/>
          <p:nvPr/>
        </p:nvSpPr>
        <p:spPr>
          <a:xfrm>
            <a:off x="838200" y="1648487"/>
            <a:ext cx="474243" cy="4662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TextBox 12">
            <a:extLst>
              <a:ext uri="{FF2B5EF4-FFF2-40B4-BE49-F238E27FC236}">
                <a16:creationId xmlns:a16="http://schemas.microsoft.com/office/drawing/2014/main" id="{4C822701-C642-F99D-640B-8075358F149A}"/>
              </a:ext>
            </a:extLst>
          </p:cNvPr>
          <p:cNvSpPr txBox="1"/>
          <p:nvPr/>
        </p:nvSpPr>
        <p:spPr>
          <a:xfrm>
            <a:off x="838200" y="3828391"/>
            <a:ext cx="2308376" cy="369332"/>
          </a:xfrm>
          <a:prstGeom prst="rect">
            <a:avLst/>
          </a:prstGeom>
          <a:noFill/>
        </p:spPr>
        <p:txBody>
          <a:bodyPr wrap="square" rtlCol="0">
            <a:spAutoFit/>
          </a:bodyPr>
          <a:lstStyle/>
          <a:p>
            <a:pPr algn="ctr"/>
            <a:r>
              <a:rPr lang="en-US" b="1" dirty="0">
                <a:solidFill>
                  <a:srgbClr val="C00000"/>
                </a:solidFill>
              </a:rPr>
              <a:t>Fiscal Rules</a:t>
            </a:r>
            <a:r>
              <a:rPr lang="en-US" b="1" dirty="0"/>
              <a:t> </a:t>
            </a:r>
          </a:p>
        </p:txBody>
      </p:sp>
      <p:sp>
        <p:nvSpPr>
          <p:cNvPr id="14" name="TextBox 13">
            <a:extLst>
              <a:ext uri="{FF2B5EF4-FFF2-40B4-BE49-F238E27FC236}">
                <a16:creationId xmlns:a16="http://schemas.microsoft.com/office/drawing/2014/main" id="{0A0F71BB-5A47-6820-B30D-44B3890DF5D1}"/>
              </a:ext>
            </a:extLst>
          </p:cNvPr>
          <p:cNvSpPr txBox="1"/>
          <p:nvPr/>
        </p:nvSpPr>
        <p:spPr>
          <a:xfrm>
            <a:off x="838200" y="4197723"/>
            <a:ext cx="2308376" cy="1492716"/>
          </a:xfrm>
          <a:prstGeom prst="rect">
            <a:avLst/>
          </a:prstGeom>
          <a:noFill/>
        </p:spPr>
        <p:txBody>
          <a:bodyPr wrap="square" rtlCol="0">
            <a:spAutoFit/>
          </a:bodyPr>
          <a:lstStyle/>
          <a:p>
            <a:pPr marL="285750" indent="-285750">
              <a:buFont typeface="Arial" panose="020B0604020202020204" pitchFamily="34" charset="0"/>
              <a:buChar char="•"/>
            </a:pPr>
            <a:r>
              <a:rPr lang="en-US" sz="1300" dirty="0"/>
              <a:t>When commodity revenue is high, build reserves</a:t>
            </a:r>
          </a:p>
          <a:p>
            <a:pPr marL="285750" indent="-285750">
              <a:buFont typeface="Arial" panose="020B0604020202020204" pitchFamily="34" charset="0"/>
              <a:buChar char="•"/>
            </a:pPr>
            <a:r>
              <a:rPr lang="en-US" sz="1300" dirty="0"/>
              <a:t>Invest reserves in a professionally-managed fund </a:t>
            </a:r>
          </a:p>
          <a:p>
            <a:pPr marL="285750" indent="-285750">
              <a:buFont typeface="Arial" panose="020B0604020202020204" pitchFamily="34" charset="0"/>
              <a:buChar char="•"/>
            </a:pPr>
            <a:r>
              <a:rPr lang="en-US" sz="1300" dirty="0"/>
              <a:t>Adopt a counter-cyclical fiscal policy</a:t>
            </a:r>
          </a:p>
        </p:txBody>
      </p:sp>
      <p:cxnSp>
        <p:nvCxnSpPr>
          <p:cNvPr id="16" name="Straight Connector 15">
            <a:extLst>
              <a:ext uri="{FF2B5EF4-FFF2-40B4-BE49-F238E27FC236}">
                <a16:creationId xmlns:a16="http://schemas.microsoft.com/office/drawing/2014/main" id="{DC3FDC57-E2C5-839F-A407-7E55C0DC3ED6}"/>
              </a:ext>
            </a:extLst>
          </p:cNvPr>
          <p:cNvCxnSpPr>
            <a:cxnSpLocks/>
          </p:cNvCxnSpPr>
          <p:nvPr/>
        </p:nvCxnSpPr>
        <p:spPr>
          <a:xfrm flipV="1">
            <a:off x="3643744" y="1440205"/>
            <a:ext cx="1" cy="486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riangle 16">
            <a:extLst>
              <a:ext uri="{FF2B5EF4-FFF2-40B4-BE49-F238E27FC236}">
                <a16:creationId xmlns:a16="http://schemas.microsoft.com/office/drawing/2014/main" id="{939A880F-3A78-D1A4-F245-E05F7051B36E}"/>
              </a:ext>
            </a:extLst>
          </p:cNvPr>
          <p:cNvSpPr/>
          <p:nvPr/>
        </p:nvSpPr>
        <p:spPr>
          <a:xfrm rot="5400000">
            <a:off x="3396438" y="4110622"/>
            <a:ext cx="668408" cy="17379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33E9D177-B17C-B730-256B-992906126960}"/>
              </a:ext>
            </a:extLst>
          </p:cNvPr>
          <p:cNvGrpSpPr/>
          <p:nvPr/>
        </p:nvGrpSpPr>
        <p:grpSpPr>
          <a:xfrm>
            <a:off x="5026090" y="1617891"/>
            <a:ext cx="4956109" cy="2367724"/>
            <a:chOff x="5850079" y="1619033"/>
            <a:chExt cx="3297382" cy="2388186"/>
          </a:xfrm>
        </p:grpSpPr>
        <p:sp>
          <p:nvSpPr>
            <p:cNvPr id="18" name="Triangle 17">
              <a:extLst>
                <a:ext uri="{FF2B5EF4-FFF2-40B4-BE49-F238E27FC236}">
                  <a16:creationId xmlns:a16="http://schemas.microsoft.com/office/drawing/2014/main" id="{111EF45E-8C62-E101-6866-CF7C4BDF5DED}"/>
                </a:ext>
              </a:extLst>
            </p:cNvPr>
            <p:cNvSpPr/>
            <p:nvPr/>
          </p:nvSpPr>
          <p:spPr>
            <a:xfrm>
              <a:off x="6674425" y="1619033"/>
              <a:ext cx="1648691" cy="1194093"/>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riangle 18">
              <a:extLst>
                <a:ext uri="{FF2B5EF4-FFF2-40B4-BE49-F238E27FC236}">
                  <a16:creationId xmlns:a16="http://schemas.microsoft.com/office/drawing/2014/main" id="{A0C20706-F7C4-2CE5-D96B-EE59D1105F08}"/>
                </a:ext>
              </a:extLst>
            </p:cNvPr>
            <p:cNvSpPr/>
            <p:nvPr/>
          </p:nvSpPr>
          <p:spPr>
            <a:xfrm>
              <a:off x="5850079" y="2813126"/>
              <a:ext cx="1648691" cy="1194093"/>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riangle 19">
              <a:extLst>
                <a:ext uri="{FF2B5EF4-FFF2-40B4-BE49-F238E27FC236}">
                  <a16:creationId xmlns:a16="http://schemas.microsoft.com/office/drawing/2014/main" id="{0D611A51-A2C7-B1ED-AFCC-233BA29D5BED}"/>
                </a:ext>
              </a:extLst>
            </p:cNvPr>
            <p:cNvSpPr/>
            <p:nvPr/>
          </p:nvSpPr>
          <p:spPr>
            <a:xfrm>
              <a:off x="7498770" y="2813126"/>
              <a:ext cx="1648691" cy="119409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6" name="Straight Connector 25">
            <a:extLst>
              <a:ext uri="{FF2B5EF4-FFF2-40B4-BE49-F238E27FC236}">
                <a16:creationId xmlns:a16="http://schemas.microsoft.com/office/drawing/2014/main" id="{5D649D69-8472-7425-1374-17B90E73455B}"/>
              </a:ext>
            </a:extLst>
          </p:cNvPr>
          <p:cNvCxnSpPr>
            <a:cxnSpLocks/>
            <a:stCxn id="31" idx="0"/>
          </p:cNvCxnSpPr>
          <p:nvPr/>
        </p:nvCxnSpPr>
        <p:spPr>
          <a:xfrm flipH="1">
            <a:off x="7498769" y="4378826"/>
            <a:ext cx="1" cy="1924003"/>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76DB3B-9B4F-1ABF-E295-79478E2AAA3F}"/>
              </a:ext>
            </a:extLst>
          </p:cNvPr>
          <p:cNvCxnSpPr>
            <a:stCxn id="17" idx="0"/>
          </p:cNvCxnSpPr>
          <p:nvPr/>
        </p:nvCxnSpPr>
        <p:spPr>
          <a:xfrm>
            <a:off x="3817539" y="4197519"/>
            <a:ext cx="7518359" cy="75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riangle 30">
            <a:extLst>
              <a:ext uri="{FF2B5EF4-FFF2-40B4-BE49-F238E27FC236}">
                <a16:creationId xmlns:a16="http://schemas.microsoft.com/office/drawing/2014/main" id="{D2C98AB8-245F-EF98-BCE7-18BB6E002D50}"/>
              </a:ext>
            </a:extLst>
          </p:cNvPr>
          <p:cNvSpPr/>
          <p:nvPr/>
        </p:nvSpPr>
        <p:spPr>
          <a:xfrm rot="10800000">
            <a:off x="7164566" y="4205032"/>
            <a:ext cx="668408" cy="17379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35B7C2A-F583-F6B5-734C-8AD71ACFF724}"/>
              </a:ext>
            </a:extLst>
          </p:cNvPr>
          <p:cNvSpPr txBox="1"/>
          <p:nvPr/>
        </p:nvSpPr>
        <p:spPr>
          <a:xfrm>
            <a:off x="3643744" y="4378825"/>
            <a:ext cx="3855025" cy="1969770"/>
          </a:xfrm>
          <a:prstGeom prst="rect">
            <a:avLst/>
          </a:prstGeom>
          <a:noFill/>
        </p:spPr>
        <p:txBody>
          <a:bodyPr wrap="square" rtlCol="0">
            <a:spAutoFit/>
          </a:bodyPr>
          <a:lstStyle/>
          <a:p>
            <a:r>
              <a:rPr lang="en-US" b="1" dirty="0"/>
              <a:t>Pros (+):</a:t>
            </a:r>
          </a:p>
          <a:p>
            <a:pPr marL="285750" indent="-285750">
              <a:buFont typeface="Arial" panose="020B0604020202020204" pitchFamily="34" charset="0"/>
              <a:buChar char="•"/>
            </a:pPr>
            <a:r>
              <a:rPr lang="en-US" sz="1300" dirty="0"/>
              <a:t>Counter-cyclical fiscal policy</a:t>
            </a:r>
          </a:p>
          <a:p>
            <a:pPr marL="285750" indent="-285750">
              <a:buFont typeface="Arial" panose="020B0604020202020204" pitchFamily="34" charset="0"/>
              <a:buChar char="•"/>
            </a:pPr>
            <a:r>
              <a:rPr lang="en-US" sz="1300" dirty="0"/>
              <a:t>Higher public savings </a:t>
            </a:r>
          </a:p>
          <a:p>
            <a:pPr marL="285750" indent="-285750">
              <a:buFont typeface="Arial" panose="020B0604020202020204" pitchFamily="34" charset="0"/>
              <a:buChar char="•"/>
            </a:pPr>
            <a:r>
              <a:rPr lang="en-US" sz="1300" dirty="0"/>
              <a:t>Internationally diversified investments</a:t>
            </a:r>
          </a:p>
          <a:p>
            <a:pPr marL="285750" indent="-285750">
              <a:buFont typeface="Arial" panose="020B0604020202020204" pitchFamily="34" charset="0"/>
              <a:buChar char="•"/>
            </a:pPr>
            <a:r>
              <a:rPr lang="en-US" sz="1300" dirty="0"/>
              <a:t>Associated with having “good institutions” </a:t>
            </a:r>
          </a:p>
          <a:p>
            <a:pPr marL="285750" indent="-285750">
              <a:buFont typeface="Arial" panose="020B0604020202020204" pitchFamily="34" charset="0"/>
              <a:buChar char="•"/>
            </a:pPr>
            <a:r>
              <a:rPr lang="en-US" sz="1300" dirty="0"/>
              <a:t>Smooth inflation across economic cycles</a:t>
            </a:r>
          </a:p>
          <a:p>
            <a:pPr marL="285750" indent="-285750">
              <a:buFont typeface="Arial" panose="020B0604020202020204" pitchFamily="34" charset="0"/>
              <a:buChar char="•"/>
            </a:pPr>
            <a:r>
              <a:rPr lang="en-US" sz="1300" dirty="0"/>
              <a:t>No political interference in investment fund</a:t>
            </a:r>
          </a:p>
          <a:p>
            <a:pPr marL="285750" indent="-285750">
              <a:buFont typeface="Arial" panose="020B0604020202020204" pitchFamily="34" charset="0"/>
              <a:buChar char="•"/>
            </a:pPr>
            <a:r>
              <a:rPr lang="en-US" sz="1300" dirty="0"/>
              <a:t>Similar fiscal rules have been invested in Chile</a:t>
            </a:r>
          </a:p>
          <a:p>
            <a:pPr marL="285750" indent="-285750">
              <a:buFont typeface="Arial" panose="020B0604020202020204" pitchFamily="34" charset="0"/>
              <a:buChar char="•"/>
            </a:pPr>
            <a:r>
              <a:rPr lang="en-US" sz="1300" dirty="0"/>
              <a:t>Botswana and Norway launched similar funds</a:t>
            </a:r>
          </a:p>
        </p:txBody>
      </p:sp>
      <p:sp>
        <p:nvSpPr>
          <p:cNvPr id="37" name="TextBox 36">
            <a:extLst>
              <a:ext uri="{FF2B5EF4-FFF2-40B4-BE49-F238E27FC236}">
                <a16:creationId xmlns:a16="http://schemas.microsoft.com/office/drawing/2014/main" id="{EF9B3B3E-484B-7473-6FC7-4DD17E32E333}"/>
              </a:ext>
            </a:extLst>
          </p:cNvPr>
          <p:cNvSpPr txBox="1"/>
          <p:nvPr/>
        </p:nvSpPr>
        <p:spPr>
          <a:xfrm>
            <a:off x="7483676" y="4378824"/>
            <a:ext cx="3852221" cy="1569660"/>
          </a:xfrm>
          <a:prstGeom prst="rect">
            <a:avLst/>
          </a:prstGeom>
          <a:noFill/>
        </p:spPr>
        <p:txBody>
          <a:bodyPr wrap="square" rtlCol="0">
            <a:spAutoFit/>
          </a:bodyPr>
          <a:lstStyle/>
          <a:p>
            <a:r>
              <a:rPr lang="en-US" b="1" dirty="0"/>
              <a:t>Cons (-):</a:t>
            </a:r>
          </a:p>
          <a:p>
            <a:pPr marL="285750" indent="-285750">
              <a:buFont typeface="Arial" panose="020B0604020202020204" pitchFamily="34" charset="0"/>
              <a:buChar char="•"/>
            </a:pPr>
            <a:r>
              <a:rPr lang="en-US" sz="1300" dirty="0"/>
              <a:t>Funds will deplete in long periods of low commodity prices</a:t>
            </a:r>
          </a:p>
          <a:p>
            <a:pPr marL="285750" indent="-285750">
              <a:buFont typeface="Arial" panose="020B0604020202020204" pitchFamily="34" charset="0"/>
              <a:buChar char="•"/>
            </a:pPr>
            <a:r>
              <a:rPr lang="en-US" sz="1300" dirty="0"/>
              <a:t>Populist governments will ignore this fiscal rule if it is not declared national law </a:t>
            </a:r>
          </a:p>
          <a:p>
            <a:pPr marL="285750" indent="-285750">
              <a:buFont typeface="Arial" panose="020B0604020202020204" pitchFamily="34" charset="0"/>
              <a:buChar char="•"/>
            </a:pPr>
            <a:r>
              <a:rPr lang="en-US" sz="1300" dirty="0"/>
              <a:t>Politically: investment principles need to be approved by various stakeholders</a:t>
            </a:r>
          </a:p>
        </p:txBody>
      </p:sp>
      <p:sp>
        <p:nvSpPr>
          <p:cNvPr id="38" name="TextBox 37">
            <a:extLst>
              <a:ext uri="{FF2B5EF4-FFF2-40B4-BE49-F238E27FC236}">
                <a16:creationId xmlns:a16="http://schemas.microsoft.com/office/drawing/2014/main" id="{C8239C36-DB0A-FF49-18AB-6304D8F024AD}"/>
              </a:ext>
            </a:extLst>
          </p:cNvPr>
          <p:cNvSpPr txBox="1"/>
          <p:nvPr/>
        </p:nvSpPr>
        <p:spPr>
          <a:xfrm>
            <a:off x="3690251" y="1442740"/>
            <a:ext cx="1619802" cy="369332"/>
          </a:xfrm>
          <a:prstGeom prst="rect">
            <a:avLst/>
          </a:prstGeom>
          <a:noFill/>
        </p:spPr>
        <p:txBody>
          <a:bodyPr wrap="none" rtlCol="0">
            <a:spAutoFit/>
          </a:bodyPr>
          <a:lstStyle/>
          <a:p>
            <a:r>
              <a:rPr lang="en-US" b="1" dirty="0"/>
              <a:t>Policy Triangle:</a:t>
            </a:r>
          </a:p>
        </p:txBody>
      </p:sp>
      <p:sp>
        <p:nvSpPr>
          <p:cNvPr id="43" name="TextBox 42">
            <a:extLst>
              <a:ext uri="{FF2B5EF4-FFF2-40B4-BE49-F238E27FC236}">
                <a16:creationId xmlns:a16="http://schemas.microsoft.com/office/drawing/2014/main" id="{3892E375-8C4D-B447-DF55-3FDB3329EC03}"/>
              </a:ext>
            </a:extLst>
          </p:cNvPr>
          <p:cNvSpPr txBox="1"/>
          <p:nvPr/>
        </p:nvSpPr>
        <p:spPr>
          <a:xfrm>
            <a:off x="5657066" y="3247762"/>
            <a:ext cx="1216102" cy="615553"/>
          </a:xfrm>
          <a:prstGeom prst="rect">
            <a:avLst/>
          </a:prstGeom>
          <a:noFill/>
        </p:spPr>
        <p:txBody>
          <a:bodyPr wrap="none" rtlCol="0">
            <a:spAutoFit/>
          </a:bodyPr>
          <a:lstStyle/>
          <a:p>
            <a:pPr algn="ctr"/>
            <a:r>
              <a:rPr lang="en-US" sz="1700" b="1" dirty="0">
                <a:solidFill>
                  <a:schemeClr val="bg1"/>
                </a:solidFill>
              </a:rPr>
              <a:t>Technically </a:t>
            </a:r>
          </a:p>
          <a:p>
            <a:pPr algn="ctr"/>
            <a:r>
              <a:rPr lang="en-US" sz="1700" b="1" dirty="0">
                <a:solidFill>
                  <a:schemeClr val="bg1"/>
                </a:solidFill>
              </a:rPr>
              <a:t>Correct</a:t>
            </a:r>
          </a:p>
        </p:txBody>
      </p:sp>
      <p:sp>
        <p:nvSpPr>
          <p:cNvPr id="46" name="TextBox 45">
            <a:extLst>
              <a:ext uri="{FF2B5EF4-FFF2-40B4-BE49-F238E27FC236}">
                <a16:creationId xmlns:a16="http://schemas.microsoft.com/office/drawing/2014/main" id="{33B6E05B-C364-68A6-908B-CFC0E97FB37F}"/>
              </a:ext>
            </a:extLst>
          </p:cNvPr>
          <p:cNvSpPr txBox="1"/>
          <p:nvPr/>
        </p:nvSpPr>
        <p:spPr>
          <a:xfrm>
            <a:off x="6647177" y="2215669"/>
            <a:ext cx="1713804" cy="615553"/>
          </a:xfrm>
          <a:prstGeom prst="rect">
            <a:avLst/>
          </a:prstGeom>
          <a:noFill/>
        </p:spPr>
        <p:txBody>
          <a:bodyPr wrap="none" rtlCol="0">
            <a:spAutoFit/>
          </a:bodyPr>
          <a:lstStyle/>
          <a:p>
            <a:pPr algn="ctr"/>
            <a:r>
              <a:rPr lang="en-US" sz="1700" b="1" dirty="0">
                <a:solidFill>
                  <a:schemeClr val="bg1"/>
                </a:solidFill>
              </a:rPr>
              <a:t>Administratively </a:t>
            </a:r>
          </a:p>
          <a:p>
            <a:pPr algn="ctr"/>
            <a:r>
              <a:rPr lang="en-US" sz="1700" b="1" dirty="0">
                <a:solidFill>
                  <a:schemeClr val="bg1"/>
                </a:solidFill>
              </a:rPr>
              <a:t>Feasible</a:t>
            </a:r>
          </a:p>
        </p:txBody>
      </p:sp>
      <p:sp>
        <p:nvSpPr>
          <p:cNvPr id="47" name="TextBox 46">
            <a:extLst>
              <a:ext uri="{FF2B5EF4-FFF2-40B4-BE49-F238E27FC236}">
                <a16:creationId xmlns:a16="http://schemas.microsoft.com/office/drawing/2014/main" id="{C4B6C57D-031D-B617-5822-20D5A0FD89F1}"/>
              </a:ext>
            </a:extLst>
          </p:cNvPr>
          <p:cNvSpPr txBox="1"/>
          <p:nvPr/>
        </p:nvSpPr>
        <p:spPr>
          <a:xfrm>
            <a:off x="8097258" y="3248482"/>
            <a:ext cx="1291827" cy="615553"/>
          </a:xfrm>
          <a:prstGeom prst="rect">
            <a:avLst/>
          </a:prstGeom>
          <a:noFill/>
        </p:spPr>
        <p:txBody>
          <a:bodyPr wrap="none" rtlCol="0">
            <a:spAutoFit/>
          </a:bodyPr>
          <a:lstStyle/>
          <a:p>
            <a:pPr algn="ctr"/>
            <a:r>
              <a:rPr lang="en-US" sz="1700" b="1" dirty="0">
                <a:solidFill>
                  <a:schemeClr val="bg1"/>
                </a:solidFill>
              </a:rPr>
              <a:t>Politically</a:t>
            </a:r>
          </a:p>
          <a:p>
            <a:pPr algn="ctr"/>
            <a:r>
              <a:rPr lang="en-US" sz="1700" b="1" dirty="0">
                <a:solidFill>
                  <a:schemeClr val="bg1"/>
                </a:solidFill>
              </a:rPr>
              <a:t>Supportable</a:t>
            </a:r>
          </a:p>
        </p:txBody>
      </p:sp>
      <p:grpSp>
        <p:nvGrpSpPr>
          <p:cNvPr id="3" name="Group 2">
            <a:extLst>
              <a:ext uri="{FF2B5EF4-FFF2-40B4-BE49-F238E27FC236}">
                <a16:creationId xmlns:a16="http://schemas.microsoft.com/office/drawing/2014/main" id="{1A2E05A8-FD76-716E-D375-AA09E8E935E0}"/>
              </a:ext>
            </a:extLst>
          </p:cNvPr>
          <p:cNvGrpSpPr/>
          <p:nvPr/>
        </p:nvGrpSpPr>
        <p:grpSpPr>
          <a:xfrm>
            <a:off x="9987354" y="1600348"/>
            <a:ext cx="1412951" cy="663460"/>
            <a:chOff x="9646920" y="1025975"/>
            <a:chExt cx="1412951" cy="663460"/>
          </a:xfrm>
        </p:grpSpPr>
        <p:sp>
          <p:nvSpPr>
            <p:cNvPr id="5" name="Rectangle 4">
              <a:extLst>
                <a:ext uri="{FF2B5EF4-FFF2-40B4-BE49-F238E27FC236}">
                  <a16:creationId xmlns:a16="http://schemas.microsoft.com/office/drawing/2014/main" id="{0A1C61FE-8A98-341E-AE69-7647D3D5D331}"/>
                </a:ext>
              </a:extLst>
            </p:cNvPr>
            <p:cNvSpPr/>
            <p:nvPr/>
          </p:nvSpPr>
          <p:spPr>
            <a:xfrm>
              <a:off x="9646920" y="1103811"/>
              <a:ext cx="335280" cy="13062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A33E005-5F9A-DB76-AD2B-9C8B28AAEE17}"/>
                </a:ext>
              </a:extLst>
            </p:cNvPr>
            <p:cNvSpPr/>
            <p:nvPr/>
          </p:nvSpPr>
          <p:spPr>
            <a:xfrm>
              <a:off x="9646920" y="1295622"/>
              <a:ext cx="335280" cy="1306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D62F7FB-3B8E-6CEE-CE70-B86A05921848}"/>
                </a:ext>
              </a:extLst>
            </p:cNvPr>
            <p:cNvSpPr/>
            <p:nvPr/>
          </p:nvSpPr>
          <p:spPr>
            <a:xfrm>
              <a:off x="9646920" y="1492233"/>
              <a:ext cx="335280" cy="1306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3BDA821-1C1C-D2F1-1D36-69F1670C7A43}"/>
                </a:ext>
              </a:extLst>
            </p:cNvPr>
            <p:cNvSpPr txBox="1"/>
            <p:nvPr/>
          </p:nvSpPr>
          <p:spPr>
            <a:xfrm>
              <a:off x="9982200" y="1025975"/>
              <a:ext cx="1077671" cy="261610"/>
            </a:xfrm>
            <a:prstGeom prst="rect">
              <a:avLst/>
            </a:prstGeom>
            <a:noFill/>
          </p:spPr>
          <p:txBody>
            <a:bodyPr wrap="square" rtlCol="0">
              <a:spAutoFit/>
            </a:bodyPr>
            <a:lstStyle/>
            <a:p>
              <a:r>
                <a:rPr lang="en-US" sz="1100" dirty="0"/>
                <a:t>Positive</a:t>
              </a:r>
            </a:p>
          </p:txBody>
        </p:sp>
        <p:sp>
          <p:nvSpPr>
            <p:cNvPr id="9" name="TextBox 8">
              <a:extLst>
                <a:ext uri="{FF2B5EF4-FFF2-40B4-BE49-F238E27FC236}">
                  <a16:creationId xmlns:a16="http://schemas.microsoft.com/office/drawing/2014/main" id="{5A8BE62D-5258-E38A-6356-A43BCF6FC569}"/>
                </a:ext>
              </a:extLst>
            </p:cNvPr>
            <p:cNvSpPr txBox="1"/>
            <p:nvPr/>
          </p:nvSpPr>
          <p:spPr>
            <a:xfrm>
              <a:off x="9982199" y="1223917"/>
              <a:ext cx="1077671" cy="261610"/>
            </a:xfrm>
            <a:prstGeom prst="rect">
              <a:avLst/>
            </a:prstGeom>
            <a:noFill/>
          </p:spPr>
          <p:txBody>
            <a:bodyPr wrap="square" rtlCol="0">
              <a:spAutoFit/>
            </a:bodyPr>
            <a:lstStyle/>
            <a:p>
              <a:r>
                <a:rPr lang="en-US" sz="1100" dirty="0"/>
                <a:t>Neutral</a:t>
              </a:r>
            </a:p>
          </p:txBody>
        </p:sp>
        <p:sp>
          <p:nvSpPr>
            <p:cNvPr id="15" name="TextBox 14">
              <a:extLst>
                <a:ext uri="{FF2B5EF4-FFF2-40B4-BE49-F238E27FC236}">
                  <a16:creationId xmlns:a16="http://schemas.microsoft.com/office/drawing/2014/main" id="{DEE2A935-D9CD-EF6F-A808-D2C6385603FE}"/>
                </a:ext>
              </a:extLst>
            </p:cNvPr>
            <p:cNvSpPr txBox="1"/>
            <p:nvPr/>
          </p:nvSpPr>
          <p:spPr>
            <a:xfrm>
              <a:off x="9982199" y="1427825"/>
              <a:ext cx="1077671" cy="261610"/>
            </a:xfrm>
            <a:prstGeom prst="rect">
              <a:avLst/>
            </a:prstGeom>
            <a:noFill/>
          </p:spPr>
          <p:txBody>
            <a:bodyPr wrap="square" rtlCol="0">
              <a:spAutoFit/>
            </a:bodyPr>
            <a:lstStyle/>
            <a:p>
              <a:r>
                <a:rPr lang="en-US" sz="1100" dirty="0"/>
                <a:t>Negative</a:t>
              </a:r>
            </a:p>
          </p:txBody>
        </p:sp>
      </p:grpSp>
    </p:spTree>
    <p:extLst>
      <p:ext uri="{BB962C8B-B14F-4D97-AF65-F5344CB8AC3E}">
        <p14:creationId xmlns:p14="http://schemas.microsoft.com/office/powerpoint/2010/main" val="4276745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CA2F-7C41-F0E5-74F5-65AF3084A5A3}"/>
              </a:ext>
            </a:extLst>
          </p:cNvPr>
          <p:cNvSpPr>
            <a:spLocks noGrp="1"/>
          </p:cNvSpPr>
          <p:nvPr>
            <p:ph type="title"/>
          </p:nvPr>
        </p:nvSpPr>
        <p:spPr>
          <a:xfrm>
            <a:off x="838200" y="365125"/>
            <a:ext cx="10515600" cy="1283362"/>
          </a:xfrm>
        </p:spPr>
        <p:txBody>
          <a:bodyPr/>
          <a:lstStyle/>
          <a:p>
            <a:r>
              <a:rPr lang="es-ES_tradnl"/>
              <a:t>Agenda</a:t>
            </a:r>
          </a:p>
        </p:txBody>
      </p:sp>
      <p:pic>
        <p:nvPicPr>
          <p:cNvPr id="6" name="Picture 5">
            <a:extLst>
              <a:ext uri="{FF2B5EF4-FFF2-40B4-BE49-F238E27FC236}">
                <a16:creationId xmlns:a16="http://schemas.microsoft.com/office/drawing/2014/main" id="{426B58B1-F6D4-8A87-A472-B01014AF83C1}"/>
              </a:ext>
            </a:extLst>
          </p:cNvPr>
          <p:cNvPicPr>
            <a:picLocks noChangeAspect="1"/>
          </p:cNvPicPr>
          <p:nvPr/>
        </p:nvPicPr>
        <p:blipFill>
          <a:blip r:embed="rId2"/>
          <a:stretch>
            <a:fillRect/>
          </a:stretch>
        </p:blipFill>
        <p:spPr>
          <a:xfrm>
            <a:off x="0" y="6150028"/>
            <a:ext cx="3073043" cy="495878"/>
          </a:xfrm>
          <a:prstGeom prst="rect">
            <a:avLst/>
          </a:prstGeom>
        </p:spPr>
      </p:pic>
      <p:cxnSp>
        <p:nvCxnSpPr>
          <p:cNvPr id="8" name="Straight Connector 7">
            <a:extLst>
              <a:ext uri="{FF2B5EF4-FFF2-40B4-BE49-F238E27FC236}">
                <a16:creationId xmlns:a16="http://schemas.microsoft.com/office/drawing/2014/main" id="{4043A0BD-1398-8176-4317-D4554D450A26}"/>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9" name="Slide Number Placeholder 8">
            <a:extLst>
              <a:ext uri="{FF2B5EF4-FFF2-40B4-BE49-F238E27FC236}">
                <a16:creationId xmlns:a16="http://schemas.microsoft.com/office/drawing/2014/main" id="{957962AD-6A04-577C-6E8F-1CED94FF2683}"/>
              </a:ext>
            </a:extLst>
          </p:cNvPr>
          <p:cNvSpPr>
            <a:spLocks noGrp="1"/>
          </p:cNvSpPr>
          <p:nvPr>
            <p:ph type="sldNum" sz="quarter" idx="12"/>
          </p:nvPr>
        </p:nvSpPr>
        <p:spPr/>
        <p:txBody>
          <a:bodyPr/>
          <a:lstStyle/>
          <a:p>
            <a:fld id="{48AE6908-2F6B-9241-A52F-1BBEE66D8FA5}" type="slidenum">
              <a:rPr lang="es-ES_tradnl" smtClean="0"/>
              <a:t>15</a:t>
            </a:fld>
            <a:endParaRPr lang="es-ES_tradnl"/>
          </a:p>
        </p:txBody>
      </p:sp>
      <p:sp>
        <p:nvSpPr>
          <p:cNvPr id="10" name="Rounded Rectangle 9">
            <a:extLst>
              <a:ext uri="{FF2B5EF4-FFF2-40B4-BE49-F238E27FC236}">
                <a16:creationId xmlns:a16="http://schemas.microsoft.com/office/drawing/2014/main" id="{5ACCA383-8DE0-66C5-8E98-7891E3169E3F}"/>
              </a:ext>
            </a:extLst>
          </p:cNvPr>
          <p:cNvSpPr/>
          <p:nvPr/>
        </p:nvSpPr>
        <p:spPr>
          <a:xfrm>
            <a:off x="838205" y="1843865"/>
            <a:ext cx="5493326" cy="79849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1</a:t>
            </a:r>
            <a:r>
              <a:rPr lang="es-ES_tradnl"/>
              <a:t>. Motivation </a:t>
            </a:r>
            <a:endParaRPr lang="es-ES_tradnl" dirty="0"/>
          </a:p>
        </p:txBody>
      </p:sp>
      <p:sp>
        <p:nvSpPr>
          <p:cNvPr id="11" name="Rounded Rectangle 10">
            <a:extLst>
              <a:ext uri="{FF2B5EF4-FFF2-40B4-BE49-F238E27FC236}">
                <a16:creationId xmlns:a16="http://schemas.microsoft.com/office/drawing/2014/main" id="{BC697E97-475B-7637-9A77-3FD5666CCC78}"/>
              </a:ext>
            </a:extLst>
          </p:cNvPr>
          <p:cNvSpPr/>
          <p:nvPr/>
        </p:nvSpPr>
        <p:spPr>
          <a:xfrm>
            <a:off x="838201" y="2784489"/>
            <a:ext cx="5493326" cy="79849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2. </a:t>
            </a:r>
            <a:r>
              <a:rPr lang="en-US"/>
              <a:t>Analysis</a:t>
            </a:r>
            <a:r>
              <a:rPr lang="es-ES_tradnl"/>
              <a:t> </a:t>
            </a:r>
            <a:endParaRPr lang="es-ES_tradnl" dirty="0"/>
          </a:p>
        </p:txBody>
      </p:sp>
      <p:sp>
        <p:nvSpPr>
          <p:cNvPr id="12" name="Rounded Rectangle 11">
            <a:extLst>
              <a:ext uri="{FF2B5EF4-FFF2-40B4-BE49-F238E27FC236}">
                <a16:creationId xmlns:a16="http://schemas.microsoft.com/office/drawing/2014/main" id="{08A30C07-C42D-3C57-19AD-CDDDC95C9EF1}"/>
              </a:ext>
            </a:extLst>
          </p:cNvPr>
          <p:cNvSpPr/>
          <p:nvPr/>
        </p:nvSpPr>
        <p:spPr>
          <a:xfrm>
            <a:off x="838201" y="3720969"/>
            <a:ext cx="5493326" cy="79849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3. Recommendation </a:t>
            </a:r>
            <a:endParaRPr lang="es-ES_tradnl" dirty="0"/>
          </a:p>
        </p:txBody>
      </p:sp>
      <p:sp>
        <p:nvSpPr>
          <p:cNvPr id="13" name="Rounded Rectangle 12">
            <a:extLst>
              <a:ext uri="{FF2B5EF4-FFF2-40B4-BE49-F238E27FC236}">
                <a16:creationId xmlns:a16="http://schemas.microsoft.com/office/drawing/2014/main" id="{417D8460-1A8D-5552-60CF-F8DDBB5D2A5E}"/>
              </a:ext>
            </a:extLst>
          </p:cNvPr>
          <p:cNvSpPr/>
          <p:nvPr/>
        </p:nvSpPr>
        <p:spPr>
          <a:xfrm>
            <a:off x="838200" y="4657449"/>
            <a:ext cx="5493326" cy="79849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4. Risks &amp; Limitations</a:t>
            </a:r>
          </a:p>
        </p:txBody>
      </p:sp>
      <p:pic>
        <p:nvPicPr>
          <p:cNvPr id="8194" name="Picture 2" descr="aerial photo of landscape">
            <a:extLst>
              <a:ext uri="{FF2B5EF4-FFF2-40B4-BE49-F238E27FC236}">
                <a16:creationId xmlns:a16="http://schemas.microsoft.com/office/drawing/2014/main" id="{52A5F65D-78B5-98F5-9EF4-D1D0E43CF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2873" y="0"/>
            <a:ext cx="4902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107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16</a:t>
            </a:fld>
            <a:endParaRPr lang="es-ES_tradnl"/>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n-US" dirty="0"/>
              <a:t>Recommendation</a:t>
            </a:r>
            <a:br>
              <a:rPr lang="en-US" dirty="0"/>
            </a:br>
            <a:r>
              <a:rPr lang="en-US" sz="3300" dirty="0">
                <a:solidFill>
                  <a:srgbClr val="C00000"/>
                </a:solidFill>
              </a:rPr>
              <a:t>Policy #3</a:t>
            </a:r>
            <a:endParaRPr lang="es-ES_tradnl" sz="3300" dirty="0">
              <a:solidFill>
                <a:srgbClr val="C00000"/>
              </a:solidFill>
            </a:endParaRPr>
          </a:p>
        </p:txBody>
      </p:sp>
      <p:sp>
        <p:nvSpPr>
          <p:cNvPr id="3" name="TextBox 2">
            <a:extLst>
              <a:ext uri="{FF2B5EF4-FFF2-40B4-BE49-F238E27FC236}">
                <a16:creationId xmlns:a16="http://schemas.microsoft.com/office/drawing/2014/main" id="{6A75CBCA-B9E4-9FAC-EA68-08F55F7B6149}"/>
              </a:ext>
            </a:extLst>
          </p:cNvPr>
          <p:cNvSpPr txBox="1"/>
          <p:nvPr/>
        </p:nvSpPr>
        <p:spPr>
          <a:xfrm>
            <a:off x="838199" y="1565094"/>
            <a:ext cx="10515545" cy="600164"/>
          </a:xfrm>
          <a:prstGeom prst="rect">
            <a:avLst/>
          </a:prstGeom>
          <a:noFill/>
        </p:spPr>
        <p:txBody>
          <a:bodyPr wrap="square" rtlCol="0">
            <a:spAutoFit/>
          </a:bodyPr>
          <a:lstStyle/>
          <a:p>
            <a:r>
              <a:rPr lang="en-US" dirty="0">
                <a:solidFill>
                  <a:srgbClr val="C00000"/>
                </a:solidFill>
              </a:rPr>
              <a:t>Theory of Change   </a:t>
            </a:r>
            <a:r>
              <a:rPr lang="en-US" sz="1500" dirty="0"/>
              <a:t>Having copper endowments should not hinder Peru’s ability to develop. The government must put the right 		controls in place to avoid the pitfalls of the so-called natural resource curse.  </a:t>
            </a:r>
          </a:p>
        </p:txBody>
      </p:sp>
      <p:cxnSp>
        <p:nvCxnSpPr>
          <p:cNvPr id="5" name="Straight Connector 4">
            <a:extLst>
              <a:ext uri="{FF2B5EF4-FFF2-40B4-BE49-F238E27FC236}">
                <a16:creationId xmlns:a16="http://schemas.microsoft.com/office/drawing/2014/main" id="{F0664E49-BC11-976F-88DF-8717BC11CD27}"/>
              </a:ext>
            </a:extLst>
          </p:cNvPr>
          <p:cNvCxnSpPr>
            <a:cxnSpLocks/>
          </p:cNvCxnSpPr>
          <p:nvPr/>
        </p:nvCxnSpPr>
        <p:spPr>
          <a:xfrm flipV="1">
            <a:off x="2627812" y="1619852"/>
            <a:ext cx="0" cy="545406"/>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7" name="Rectangle 6">
            <a:extLst>
              <a:ext uri="{FF2B5EF4-FFF2-40B4-BE49-F238E27FC236}">
                <a16:creationId xmlns:a16="http://schemas.microsoft.com/office/drawing/2014/main" id="{3A8F8B6E-88BB-95F8-BC44-E34800B64695}"/>
              </a:ext>
            </a:extLst>
          </p:cNvPr>
          <p:cNvSpPr/>
          <p:nvPr/>
        </p:nvSpPr>
        <p:spPr>
          <a:xfrm>
            <a:off x="6629409" y="2373476"/>
            <a:ext cx="4724366" cy="33310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Strategic Planning</a:t>
            </a:r>
          </a:p>
        </p:txBody>
      </p:sp>
      <p:sp>
        <p:nvSpPr>
          <p:cNvPr id="8" name="Rectangle 7">
            <a:extLst>
              <a:ext uri="{FF2B5EF4-FFF2-40B4-BE49-F238E27FC236}">
                <a16:creationId xmlns:a16="http://schemas.microsoft.com/office/drawing/2014/main" id="{941FF145-3888-023C-0BFF-27356C17EAC3}"/>
              </a:ext>
            </a:extLst>
          </p:cNvPr>
          <p:cNvSpPr/>
          <p:nvPr/>
        </p:nvSpPr>
        <p:spPr>
          <a:xfrm>
            <a:off x="6629406" y="4090044"/>
            <a:ext cx="4724365" cy="33310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Effects</a:t>
            </a:r>
          </a:p>
        </p:txBody>
      </p:sp>
      <p:grpSp>
        <p:nvGrpSpPr>
          <p:cNvPr id="12" name="Group 11">
            <a:extLst>
              <a:ext uri="{FF2B5EF4-FFF2-40B4-BE49-F238E27FC236}">
                <a16:creationId xmlns:a16="http://schemas.microsoft.com/office/drawing/2014/main" id="{0B6C7EB2-4F26-E5B9-A26F-9AE95230BCDC}"/>
              </a:ext>
            </a:extLst>
          </p:cNvPr>
          <p:cNvGrpSpPr/>
          <p:nvPr/>
        </p:nvGrpSpPr>
        <p:grpSpPr>
          <a:xfrm>
            <a:off x="838200" y="2276383"/>
            <a:ext cx="5379720" cy="3498306"/>
            <a:chOff x="838200" y="2168434"/>
            <a:chExt cx="5601789" cy="3763009"/>
          </a:xfrm>
        </p:grpSpPr>
        <p:graphicFrame>
          <p:nvGraphicFramePr>
            <p:cNvPr id="10" name="Chart 9">
              <a:extLst>
                <a:ext uri="{FF2B5EF4-FFF2-40B4-BE49-F238E27FC236}">
                  <a16:creationId xmlns:a16="http://schemas.microsoft.com/office/drawing/2014/main" id="{C6718B63-D4B9-3CE8-6F5D-1724CE734575}"/>
                </a:ext>
              </a:extLst>
            </p:cNvPr>
            <p:cNvGraphicFramePr>
              <a:graphicFrameLocks/>
            </p:cNvGraphicFramePr>
            <p:nvPr>
              <p:extLst>
                <p:ext uri="{D42A27DB-BD31-4B8C-83A1-F6EECF244321}">
                  <p14:modId xmlns:p14="http://schemas.microsoft.com/office/powerpoint/2010/main" val="652014469"/>
                </p:ext>
              </p:extLst>
            </p:nvPr>
          </p:nvGraphicFramePr>
          <p:xfrm>
            <a:off x="838200" y="2168434"/>
            <a:ext cx="5366658" cy="3763009"/>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870699F0-0681-1C74-3256-EC1F6F30F2A7}"/>
                </a:ext>
              </a:extLst>
            </p:cNvPr>
            <p:cNvSpPr txBox="1"/>
            <p:nvPr/>
          </p:nvSpPr>
          <p:spPr>
            <a:xfrm>
              <a:off x="5114109" y="3585755"/>
              <a:ext cx="1325880" cy="246221"/>
            </a:xfrm>
            <a:prstGeom prst="rect">
              <a:avLst/>
            </a:prstGeom>
            <a:noFill/>
          </p:spPr>
          <p:txBody>
            <a:bodyPr wrap="square" rtlCol="0">
              <a:spAutoFit/>
            </a:bodyPr>
            <a:lstStyle/>
            <a:p>
              <a:r>
                <a:rPr lang="en-US" sz="1000" dirty="0">
                  <a:solidFill>
                    <a:srgbClr val="C00000"/>
                  </a:solidFill>
                </a:rPr>
                <a:t>Average Price</a:t>
              </a:r>
            </a:p>
          </p:txBody>
        </p:sp>
      </p:grpSp>
      <p:cxnSp>
        <p:nvCxnSpPr>
          <p:cNvPr id="14" name="Straight Connector 13">
            <a:extLst>
              <a:ext uri="{FF2B5EF4-FFF2-40B4-BE49-F238E27FC236}">
                <a16:creationId xmlns:a16="http://schemas.microsoft.com/office/drawing/2014/main" id="{83303FE4-8A78-51F0-2953-D022AB2D5CF2}"/>
              </a:ext>
            </a:extLst>
          </p:cNvPr>
          <p:cNvCxnSpPr>
            <a:cxnSpLocks/>
          </p:cNvCxnSpPr>
          <p:nvPr/>
        </p:nvCxnSpPr>
        <p:spPr>
          <a:xfrm>
            <a:off x="6217921" y="2377440"/>
            <a:ext cx="0" cy="3330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0EF3858-6F39-498E-C403-30555A0601B2}"/>
              </a:ext>
            </a:extLst>
          </p:cNvPr>
          <p:cNvSpPr/>
          <p:nvPr/>
        </p:nvSpPr>
        <p:spPr>
          <a:xfrm>
            <a:off x="6629408" y="2807166"/>
            <a:ext cx="4724366" cy="333103"/>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C00000"/>
                </a:solidFill>
              </a:rPr>
              <a:t>Input</a:t>
            </a:r>
            <a:r>
              <a:rPr lang="en-US" dirty="0">
                <a:solidFill>
                  <a:srgbClr val="C00000"/>
                </a:solidFill>
              </a:rPr>
              <a:t> </a:t>
            </a:r>
          </a:p>
        </p:txBody>
      </p:sp>
      <p:sp>
        <p:nvSpPr>
          <p:cNvPr id="22" name="Rectangle 21">
            <a:extLst>
              <a:ext uri="{FF2B5EF4-FFF2-40B4-BE49-F238E27FC236}">
                <a16:creationId xmlns:a16="http://schemas.microsoft.com/office/drawing/2014/main" id="{2A457980-3CAC-A320-393B-D8EAC2CDA6C2}"/>
              </a:ext>
            </a:extLst>
          </p:cNvPr>
          <p:cNvSpPr/>
          <p:nvPr/>
        </p:nvSpPr>
        <p:spPr>
          <a:xfrm>
            <a:off x="6629408" y="3240856"/>
            <a:ext cx="4724365" cy="333103"/>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C00000"/>
                </a:solidFill>
              </a:rPr>
              <a:t>Activity</a:t>
            </a:r>
            <a:r>
              <a:rPr lang="en-US" dirty="0">
                <a:solidFill>
                  <a:srgbClr val="C00000"/>
                </a:solidFill>
              </a:rPr>
              <a:t> </a:t>
            </a:r>
          </a:p>
        </p:txBody>
      </p:sp>
      <p:sp>
        <p:nvSpPr>
          <p:cNvPr id="25" name="Rectangle 24">
            <a:extLst>
              <a:ext uri="{FF2B5EF4-FFF2-40B4-BE49-F238E27FC236}">
                <a16:creationId xmlns:a16="http://schemas.microsoft.com/office/drawing/2014/main" id="{F18DC2F5-2768-CE9C-F71A-0E97D04929AA}"/>
              </a:ext>
            </a:extLst>
          </p:cNvPr>
          <p:cNvSpPr/>
          <p:nvPr/>
        </p:nvSpPr>
        <p:spPr>
          <a:xfrm>
            <a:off x="6629409" y="3656354"/>
            <a:ext cx="4724364" cy="333103"/>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C00000"/>
                </a:solidFill>
              </a:rPr>
              <a:t>Activity</a:t>
            </a:r>
            <a:r>
              <a:rPr lang="en-US" dirty="0">
                <a:solidFill>
                  <a:srgbClr val="C00000"/>
                </a:solidFill>
              </a:rPr>
              <a:t> </a:t>
            </a:r>
          </a:p>
        </p:txBody>
      </p:sp>
      <p:sp>
        <p:nvSpPr>
          <p:cNvPr id="26" name="Rectangle 25">
            <a:extLst>
              <a:ext uri="{FF2B5EF4-FFF2-40B4-BE49-F238E27FC236}">
                <a16:creationId xmlns:a16="http://schemas.microsoft.com/office/drawing/2014/main" id="{62567C07-97D2-F821-C6F6-F8CED1A1C8B8}"/>
              </a:ext>
            </a:extLst>
          </p:cNvPr>
          <p:cNvSpPr/>
          <p:nvPr/>
        </p:nvSpPr>
        <p:spPr>
          <a:xfrm>
            <a:off x="6629406" y="4505542"/>
            <a:ext cx="4724365" cy="333103"/>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C00000"/>
                </a:solidFill>
              </a:rPr>
              <a:t>Output</a:t>
            </a:r>
            <a:r>
              <a:rPr lang="en-US" dirty="0">
                <a:solidFill>
                  <a:srgbClr val="C00000"/>
                </a:solidFill>
              </a:rPr>
              <a:t> </a:t>
            </a:r>
          </a:p>
        </p:txBody>
      </p:sp>
      <p:sp>
        <p:nvSpPr>
          <p:cNvPr id="28" name="Rectangle 27">
            <a:extLst>
              <a:ext uri="{FF2B5EF4-FFF2-40B4-BE49-F238E27FC236}">
                <a16:creationId xmlns:a16="http://schemas.microsoft.com/office/drawing/2014/main" id="{2F0E30A9-CB3E-DEA1-8AF3-A9CB421D727B}"/>
              </a:ext>
            </a:extLst>
          </p:cNvPr>
          <p:cNvSpPr/>
          <p:nvPr/>
        </p:nvSpPr>
        <p:spPr>
          <a:xfrm>
            <a:off x="6629406" y="4938637"/>
            <a:ext cx="4724365" cy="333103"/>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C00000"/>
                </a:solidFill>
              </a:rPr>
              <a:t>Outcome</a:t>
            </a:r>
            <a:r>
              <a:rPr lang="en-US" dirty="0">
                <a:solidFill>
                  <a:srgbClr val="C00000"/>
                </a:solidFill>
              </a:rPr>
              <a:t> </a:t>
            </a:r>
          </a:p>
        </p:txBody>
      </p:sp>
      <p:sp>
        <p:nvSpPr>
          <p:cNvPr id="29" name="Rectangle 28">
            <a:extLst>
              <a:ext uri="{FF2B5EF4-FFF2-40B4-BE49-F238E27FC236}">
                <a16:creationId xmlns:a16="http://schemas.microsoft.com/office/drawing/2014/main" id="{C721DE5D-071C-8819-F348-A29A01B479E6}"/>
              </a:ext>
            </a:extLst>
          </p:cNvPr>
          <p:cNvSpPr/>
          <p:nvPr/>
        </p:nvSpPr>
        <p:spPr>
          <a:xfrm>
            <a:off x="6629406" y="5371732"/>
            <a:ext cx="4724365" cy="333103"/>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C00000"/>
                </a:solidFill>
              </a:rPr>
              <a:t>Impact </a:t>
            </a:r>
          </a:p>
        </p:txBody>
      </p:sp>
      <p:cxnSp>
        <p:nvCxnSpPr>
          <p:cNvPr id="31" name="Straight Connector 30">
            <a:extLst>
              <a:ext uri="{FF2B5EF4-FFF2-40B4-BE49-F238E27FC236}">
                <a16:creationId xmlns:a16="http://schemas.microsoft.com/office/drawing/2014/main" id="{65CAA070-7DB0-A617-F63C-F971B47052C6}"/>
              </a:ext>
            </a:extLst>
          </p:cNvPr>
          <p:cNvCxnSpPr>
            <a:cxnSpLocks/>
          </p:cNvCxnSpPr>
          <p:nvPr/>
        </p:nvCxnSpPr>
        <p:spPr>
          <a:xfrm>
            <a:off x="7376154" y="2807166"/>
            <a:ext cx="0" cy="3331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8FDBEB7-860E-A07A-3E6F-B4F508F2868C}"/>
              </a:ext>
            </a:extLst>
          </p:cNvPr>
          <p:cNvCxnSpPr>
            <a:cxnSpLocks/>
          </p:cNvCxnSpPr>
          <p:nvPr/>
        </p:nvCxnSpPr>
        <p:spPr>
          <a:xfrm>
            <a:off x="7376154" y="3254788"/>
            <a:ext cx="0" cy="3331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0027A6-FBE2-AC67-5EB0-F30F666EAAB1}"/>
              </a:ext>
            </a:extLst>
          </p:cNvPr>
          <p:cNvCxnSpPr>
            <a:cxnSpLocks/>
          </p:cNvCxnSpPr>
          <p:nvPr/>
        </p:nvCxnSpPr>
        <p:spPr>
          <a:xfrm>
            <a:off x="7389201" y="3656354"/>
            <a:ext cx="0" cy="3331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8F3949C-530E-879E-2780-13F917A5D9F1}"/>
              </a:ext>
            </a:extLst>
          </p:cNvPr>
          <p:cNvCxnSpPr>
            <a:cxnSpLocks/>
          </p:cNvCxnSpPr>
          <p:nvPr/>
        </p:nvCxnSpPr>
        <p:spPr>
          <a:xfrm>
            <a:off x="7400076" y="4499675"/>
            <a:ext cx="0" cy="3331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A88A9C-8CAF-171C-BF88-4C91AF40BF2A}"/>
              </a:ext>
            </a:extLst>
          </p:cNvPr>
          <p:cNvCxnSpPr>
            <a:cxnSpLocks/>
          </p:cNvCxnSpPr>
          <p:nvPr/>
        </p:nvCxnSpPr>
        <p:spPr>
          <a:xfrm>
            <a:off x="7417483" y="4938637"/>
            <a:ext cx="0" cy="3331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28E5029-64F0-CB53-AA0A-DDDDD1BC59C9}"/>
              </a:ext>
            </a:extLst>
          </p:cNvPr>
          <p:cNvCxnSpPr>
            <a:cxnSpLocks/>
          </p:cNvCxnSpPr>
          <p:nvPr/>
        </p:nvCxnSpPr>
        <p:spPr>
          <a:xfrm>
            <a:off x="7419655" y="5371732"/>
            <a:ext cx="0" cy="3331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71868FD-8221-4D85-F696-BDF4D3361313}"/>
              </a:ext>
            </a:extLst>
          </p:cNvPr>
          <p:cNvSpPr txBox="1"/>
          <p:nvPr/>
        </p:nvSpPr>
        <p:spPr>
          <a:xfrm>
            <a:off x="7376154" y="2835217"/>
            <a:ext cx="3977600" cy="261610"/>
          </a:xfrm>
          <a:prstGeom prst="rect">
            <a:avLst/>
          </a:prstGeom>
          <a:noFill/>
        </p:spPr>
        <p:txBody>
          <a:bodyPr wrap="square" rtlCol="0">
            <a:spAutoFit/>
          </a:bodyPr>
          <a:lstStyle/>
          <a:p>
            <a:r>
              <a:rPr lang="en-US" sz="1100" dirty="0"/>
              <a:t>Estimate the average price of copper over a significant period. </a:t>
            </a:r>
          </a:p>
        </p:txBody>
      </p:sp>
      <p:sp>
        <p:nvSpPr>
          <p:cNvPr id="45" name="TextBox 44">
            <a:extLst>
              <a:ext uri="{FF2B5EF4-FFF2-40B4-BE49-F238E27FC236}">
                <a16:creationId xmlns:a16="http://schemas.microsoft.com/office/drawing/2014/main" id="{6539C1DA-ECD0-B628-D4A5-FA3B06BCF48D}"/>
              </a:ext>
            </a:extLst>
          </p:cNvPr>
          <p:cNvSpPr txBox="1"/>
          <p:nvPr/>
        </p:nvSpPr>
        <p:spPr>
          <a:xfrm>
            <a:off x="7376153" y="3254788"/>
            <a:ext cx="4112630" cy="261610"/>
          </a:xfrm>
          <a:prstGeom prst="rect">
            <a:avLst/>
          </a:prstGeom>
          <a:noFill/>
        </p:spPr>
        <p:txBody>
          <a:bodyPr wrap="square" rtlCol="0">
            <a:spAutoFit/>
          </a:bodyPr>
          <a:lstStyle/>
          <a:p>
            <a:r>
              <a:rPr lang="en-US" sz="1100" dirty="0"/>
              <a:t>Enact a law to build reserves when prices are above updated avg.</a:t>
            </a:r>
          </a:p>
        </p:txBody>
      </p:sp>
      <p:sp>
        <p:nvSpPr>
          <p:cNvPr id="46" name="TextBox 45">
            <a:extLst>
              <a:ext uri="{FF2B5EF4-FFF2-40B4-BE49-F238E27FC236}">
                <a16:creationId xmlns:a16="http://schemas.microsoft.com/office/drawing/2014/main" id="{A590B29F-EA11-4BF2-26AC-F3C72FDB7E6B}"/>
              </a:ext>
            </a:extLst>
          </p:cNvPr>
          <p:cNvSpPr txBox="1"/>
          <p:nvPr/>
        </p:nvSpPr>
        <p:spPr>
          <a:xfrm>
            <a:off x="7417482" y="3680891"/>
            <a:ext cx="4397861" cy="261610"/>
          </a:xfrm>
          <a:prstGeom prst="rect">
            <a:avLst/>
          </a:prstGeom>
          <a:noFill/>
        </p:spPr>
        <p:txBody>
          <a:bodyPr wrap="square" rtlCol="0">
            <a:spAutoFit/>
          </a:bodyPr>
          <a:lstStyle/>
          <a:p>
            <a:r>
              <a:rPr lang="en-US" sz="1100" dirty="0"/>
              <a:t>Launch sovereign wealth fund with generally accepted principles. </a:t>
            </a:r>
          </a:p>
        </p:txBody>
      </p:sp>
      <p:sp>
        <p:nvSpPr>
          <p:cNvPr id="47" name="TextBox 46">
            <a:extLst>
              <a:ext uri="{FF2B5EF4-FFF2-40B4-BE49-F238E27FC236}">
                <a16:creationId xmlns:a16="http://schemas.microsoft.com/office/drawing/2014/main" id="{AA9D2A64-4493-30D0-8C6E-FDA3E18D42D2}"/>
              </a:ext>
            </a:extLst>
          </p:cNvPr>
          <p:cNvSpPr txBox="1"/>
          <p:nvPr/>
        </p:nvSpPr>
        <p:spPr>
          <a:xfrm>
            <a:off x="7417482" y="4527728"/>
            <a:ext cx="3936270" cy="261610"/>
          </a:xfrm>
          <a:prstGeom prst="rect">
            <a:avLst/>
          </a:prstGeom>
          <a:noFill/>
        </p:spPr>
        <p:txBody>
          <a:bodyPr wrap="square" rtlCol="0">
            <a:spAutoFit/>
          </a:bodyPr>
          <a:lstStyle/>
          <a:p>
            <a:r>
              <a:rPr lang="en-US" sz="1100" dirty="0"/>
              <a:t>Professionally managed and internationally diversified fund. </a:t>
            </a:r>
          </a:p>
        </p:txBody>
      </p:sp>
      <p:sp>
        <p:nvSpPr>
          <p:cNvPr id="48" name="TextBox 47">
            <a:extLst>
              <a:ext uri="{FF2B5EF4-FFF2-40B4-BE49-F238E27FC236}">
                <a16:creationId xmlns:a16="http://schemas.microsoft.com/office/drawing/2014/main" id="{5EAAFC15-CF76-AFE4-5874-ED35B2F92A6D}"/>
              </a:ext>
            </a:extLst>
          </p:cNvPr>
          <p:cNvSpPr txBox="1"/>
          <p:nvPr/>
        </p:nvSpPr>
        <p:spPr>
          <a:xfrm>
            <a:off x="7417482" y="4961418"/>
            <a:ext cx="3936268" cy="261610"/>
          </a:xfrm>
          <a:prstGeom prst="rect">
            <a:avLst/>
          </a:prstGeom>
          <a:noFill/>
        </p:spPr>
        <p:txBody>
          <a:bodyPr wrap="square" rtlCol="0">
            <a:spAutoFit/>
          </a:bodyPr>
          <a:lstStyle/>
          <a:p>
            <a:r>
              <a:rPr lang="en-US" sz="1100" dirty="0"/>
              <a:t>Peru will save resources to adopt a counter-cyclical fiscal policy. </a:t>
            </a:r>
          </a:p>
        </p:txBody>
      </p:sp>
      <p:sp>
        <p:nvSpPr>
          <p:cNvPr id="49" name="TextBox 48">
            <a:extLst>
              <a:ext uri="{FF2B5EF4-FFF2-40B4-BE49-F238E27FC236}">
                <a16:creationId xmlns:a16="http://schemas.microsoft.com/office/drawing/2014/main" id="{6E0E33C7-8F71-6F5C-CEC6-934DA9DDD326}"/>
              </a:ext>
            </a:extLst>
          </p:cNvPr>
          <p:cNvSpPr txBox="1"/>
          <p:nvPr/>
        </p:nvSpPr>
        <p:spPr>
          <a:xfrm>
            <a:off x="7417482" y="5398547"/>
            <a:ext cx="4071299" cy="261610"/>
          </a:xfrm>
          <a:prstGeom prst="rect">
            <a:avLst/>
          </a:prstGeom>
          <a:noFill/>
        </p:spPr>
        <p:txBody>
          <a:bodyPr wrap="square" rtlCol="0">
            <a:spAutoFit/>
          </a:bodyPr>
          <a:lstStyle/>
          <a:p>
            <a:r>
              <a:rPr lang="en-US" sz="1100" dirty="0"/>
              <a:t>Reduce inflation; manage appreciation; halt credit &amp; housing boom. </a:t>
            </a:r>
          </a:p>
        </p:txBody>
      </p:sp>
    </p:spTree>
    <p:extLst>
      <p:ext uri="{BB962C8B-B14F-4D97-AF65-F5344CB8AC3E}">
        <p14:creationId xmlns:p14="http://schemas.microsoft.com/office/powerpoint/2010/main" val="486103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CA2F-7C41-F0E5-74F5-65AF3084A5A3}"/>
              </a:ext>
            </a:extLst>
          </p:cNvPr>
          <p:cNvSpPr>
            <a:spLocks noGrp="1"/>
          </p:cNvSpPr>
          <p:nvPr>
            <p:ph type="title"/>
          </p:nvPr>
        </p:nvSpPr>
        <p:spPr>
          <a:xfrm>
            <a:off x="838200" y="365125"/>
            <a:ext cx="10515600" cy="1283362"/>
          </a:xfrm>
        </p:spPr>
        <p:txBody>
          <a:bodyPr/>
          <a:lstStyle/>
          <a:p>
            <a:r>
              <a:rPr lang="es-ES_tradnl"/>
              <a:t>Agenda</a:t>
            </a:r>
          </a:p>
        </p:txBody>
      </p:sp>
      <p:pic>
        <p:nvPicPr>
          <p:cNvPr id="6" name="Picture 5">
            <a:extLst>
              <a:ext uri="{FF2B5EF4-FFF2-40B4-BE49-F238E27FC236}">
                <a16:creationId xmlns:a16="http://schemas.microsoft.com/office/drawing/2014/main" id="{426B58B1-F6D4-8A87-A472-B01014AF83C1}"/>
              </a:ext>
            </a:extLst>
          </p:cNvPr>
          <p:cNvPicPr>
            <a:picLocks noChangeAspect="1"/>
          </p:cNvPicPr>
          <p:nvPr/>
        </p:nvPicPr>
        <p:blipFill>
          <a:blip r:embed="rId2"/>
          <a:stretch>
            <a:fillRect/>
          </a:stretch>
        </p:blipFill>
        <p:spPr>
          <a:xfrm>
            <a:off x="0" y="6150028"/>
            <a:ext cx="3073043" cy="495878"/>
          </a:xfrm>
          <a:prstGeom prst="rect">
            <a:avLst/>
          </a:prstGeom>
        </p:spPr>
      </p:pic>
      <p:cxnSp>
        <p:nvCxnSpPr>
          <p:cNvPr id="8" name="Straight Connector 7">
            <a:extLst>
              <a:ext uri="{FF2B5EF4-FFF2-40B4-BE49-F238E27FC236}">
                <a16:creationId xmlns:a16="http://schemas.microsoft.com/office/drawing/2014/main" id="{4043A0BD-1398-8176-4317-D4554D450A26}"/>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9" name="Slide Number Placeholder 8">
            <a:extLst>
              <a:ext uri="{FF2B5EF4-FFF2-40B4-BE49-F238E27FC236}">
                <a16:creationId xmlns:a16="http://schemas.microsoft.com/office/drawing/2014/main" id="{957962AD-6A04-577C-6E8F-1CED94FF2683}"/>
              </a:ext>
            </a:extLst>
          </p:cNvPr>
          <p:cNvSpPr>
            <a:spLocks noGrp="1"/>
          </p:cNvSpPr>
          <p:nvPr>
            <p:ph type="sldNum" sz="quarter" idx="12"/>
          </p:nvPr>
        </p:nvSpPr>
        <p:spPr/>
        <p:txBody>
          <a:bodyPr/>
          <a:lstStyle/>
          <a:p>
            <a:fld id="{48AE6908-2F6B-9241-A52F-1BBEE66D8FA5}" type="slidenum">
              <a:rPr lang="es-ES_tradnl" smtClean="0"/>
              <a:t>17</a:t>
            </a:fld>
            <a:endParaRPr lang="es-ES_tradnl"/>
          </a:p>
        </p:txBody>
      </p:sp>
      <p:sp>
        <p:nvSpPr>
          <p:cNvPr id="10" name="Rounded Rectangle 9">
            <a:extLst>
              <a:ext uri="{FF2B5EF4-FFF2-40B4-BE49-F238E27FC236}">
                <a16:creationId xmlns:a16="http://schemas.microsoft.com/office/drawing/2014/main" id="{5ACCA383-8DE0-66C5-8E98-7891E3169E3F}"/>
              </a:ext>
            </a:extLst>
          </p:cNvPr>
          <p:cNvSpPr/>
          <p:nvPr/>
        </p:nvSpPr>
        <p:spPr>
          <a:xfrm>
            <a:off x="838205" y="1843865"/>
            <a:ext cx="5493326" cy="79849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1</a:t>
            </a:r>
            <a:r>
              <a:rPr lang="es-ES_tradnl"/>
              <a:t>. Motivation </a:t>
            </a:r>
            <a:endParaRPr lang="es-ES_tradnl" dirty="0"/>
          </a:p>
        </p:txBody>
      </p:sp>
      <p:sp>
        <p:nvSpPr>
          <p:cNvPr id="11" name="Rounded Rectangle 10">
            <a:extLst>
              <a:ext uri="{FF2B5EF4-FFF2-40B4-BE49-F238E27FC236}">
                <a16:creationId xmlns:a16="http://schemas.microsoft.com/office/drawing/2014/main" id="{BC697E97-475B-7637-9A77-3FD5666CCC78}"/>
              </a:ext>
            </a:extLst>
          </p:cNvPr>
          <p:cNvSpPr/>
          <p:nvPr/>
        </p:nvSpPr>
        <p:spPr>
          <a:xfrm>
            <a:off x="838201" y="2784489"/>
            <a:ext cx="5493326" cy="79849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2. </a:t>
            </a:r>
            <a:r>
              <a:rPr lang="en-US"/>
              <a:t>Analysis</a:t>
            </a:r>
            <a:r>
              <a:rPr lang="es-ES_tradnl"/>
              <a:t> </a:t>
            </a:r>
            <a:endParaRPr lang="es-ES_tradnl" dirty="0"/>
          </a:p>
        </p:txBody>
      </p:sp>
      <p:sp>
        <p:nvSpPr>
          <p:cNvPr id="12" name="Rounded Rectangle 11">
            <a:extLst>
              <a:ext uri="{FF2B5EF4-FFF2-40B4-BE49-F238E27FC236}">
                <a16:creationId xmlns:a16="http://schemas.microsoft.com/office/drawing/2014/main" id="{08A30C07-C42D-3C57-19AD-CDDDC95C9EF1}"/>
              </a:ext>
            </a:extLst>
          </p:cNvPr>
          <p:cNvSpPr/>
          <p:nvPr/>
        </p:nvSpPr>
        <p:spPr>
          <a:xfrm>
            <a:off x="838201" y="3720969"/>
            <a:ext cx="5493326" cy="79849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3. Recommendation </a:t>
            </a:r>
            <a:endParaRPr lang="es-ES_tradnl" dirty="0"/>
          </a:p>
        </p:txBody>
      </p:sp>
      <p:sp>
        <p:nvSpPr>
          <p:cNvPr id="13" name="Rounded Rectangle 12">
            <a:extLst>
              <a:ext uri="{FF2B5EF4-FFF2-40B4-BE49-F238E27FC236}">
                <a16:creationId xmlns:a16="http://schemas.microsoft.com/office/drawing/2014/main" id="{417D8460-1A8D-5552-60CF-F8DDBB5D2A5E}"/>
              </a:ext>
            </a:extLst>
          </p:cNvPr>
          <p:cNvSpPr/>
          <p:nvPr/>
        </p:nvSpPr>
        <p:spPr>
          <a:xfrm>
            <a:off x="838200" y="4657449"/>
            <a:ext cx="5493326" cy="79849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4. Risks &amp; Limitations</a:t>
            </a:r>
          </a:p>
        </p:txBody>
      </p:sp>
      <p:pic>
        <p:nvPicPr>
          <p:cNvPr id="3" name="Picture 4" descr="white and brown concrete brick wall">
            <a:extLst>
              <a:ext uri="{FF2B5EF4-FFF2-40B4-BE49-F238E27FC236}">
                <a16:creationId xmlns:a16="http://schemas.microsoft.com/office/drawing/2014/main" id="{5516BB1D-8760-347B-2713-99C89E024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800" y="0"/>
            <a:ext cx="4902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320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18</a:t>
            </a:fld>
            <a:endParaRPr lang="es-ES_tradnl" dirty="0"/>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n-US" dirty="0"/>
              <a:t>Implementation Risks &amp; Limitations </a:t>
            </a:r>
            <a:endParaRPr lang="es-ES_tradnl" dirty="0"/>
          </a:p>
        </p:txBody>
      </p:sp>
      <p:grpSp>
        <p:nvGrpSpPr>
          <p:cNvPr id="30" name="Group 29">
            <a:extLst>
              <a:ext uri="{FF2B5EF4-FFF2-40B4-BE49-F238E27FC236}">
                <a16:creationId xmlns:a16="http://schemas.microsoft.com/office/drawing/2014/main" id="{7D821EB5-6E95-506D-0BC9-3C85A49FD4C0}"/>
              </a:ext>
            </a:extLst>
          </p:cNvPr>
          <p:cNvGrpSpPr/>
          <p:nvPr/>
        </p:nvGrpSpPr>
        <p:grpSpPr>
          <a:xfrm>
            <a:off x="1481043" y="1429767"/>
            <a:ext cx="9229914" cy="5195802"/>
            <a:chOff x="1481043" y="1483559"/>
            <a:chExt cx="9229914" cy="5195802"/>
          </a:xfrm>
        </p:grpSpPr>
        <p:grpSp>
          <p:nvGrpSpPr>
            <p:cNvPr id="22" name="Group 21">
              <a:extLst>
                <a:ext uri="{FF2B5EF4-FFF2-40B4-BE49-F238E27FC236}">
                  <a16:creationId xmlns:a16="http://schemas.microsoft.com/office/drawing/2014/main" id="{C5F501B6-5701-2C3C-F8CC-79CD174DBC24}"/>
                </a:ext>
              </a:extLst>
            </p:cNvPr>
            <p:cNvGrpSpPr/>
            <p:nvPr/>
          </p:nvGrpSpPr>
          <p:grpSpPr>
            <a:xfrm>
              <a:off x="1481043" y="1483559"/>
              <a:ext cx="9229914" cy="2549236"/>
              <a:chOff x="1834707" y="1990777"/>
              <a:chExt cx="9229914" cy="2549236"/>
            </a:xfrm>
          </p:grpSpPr>
          <p:pic>
            <p:nvPicPr>
              <p:cNvPr id="9" name="Graphic 8" descr="Radioactive with solid fill">
                <a:extLst>
                  <a:ext uri="{FF2B5EF4-FFF2-40B4-BE49-F238E27FC236}">
                    <a16:creationId xmlns:a16="http://schemas.microsoft.com/office/drawing/2014/main" id="{E2F8AFAF-365A-A706-EF1E-905AD9C4FC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8895" y="2555709"/>
                <a:ext cx="1489975" cy="1489975"/>
              </a:xfrm>
              <a:prstGeom prst="rect">
                <a:avLst/>
              </a:prstGeom>
            </p:spPr>
          </p:pic>
          <p:pic>
            <p:nvPicPr>
              <p:cNvPr id="5" name="Graphic 4" descr="Warning with solid fill">
                <a:extLst>
                  <a:ext uri="{FF2B5EF4-FFF2-40B4-BE49-F238E27FC236}">
                    <a16:creationId xmlns:a16="http://schemas.microsoft.com/office/drawing/2014/main" id="{06AC5DEA-8E3A-B79B-AA1A-7672F23A89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77706" y="2527194"/>
                <a:ext cx="1408862" cy="1408862"/>
              </a:xfrm>
              <a:prstGeom prst="rect">
                <a:avLst/>
              </a:prstGeom>
            </p:spPr>
          </p:pic>
          <p:pic>
            <p:nvPicPr>
              <p:cNvPr id="7" name="Graphic 6" descr="Blueprint with solid fill">
                <a:extLst>
                  <a:ext uri="{FF2B5EF4-FFF2-40B4-BE49-F238E27FC236}">
                    <a16:creationId xmlns:a16="http://schemas.microsoft.com/office/drawing/2014/main" id="{589EB0E4-6106-CADC-0A87-DE5F975EC4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15679" y="2673513"/>
                <a:ext cx="1312502" cy="1312502"/>
              </a:xfrm>
              <a:prstGeom prst="rect">
                <a:avLst/>
              </a:prstGeom>
            </p:spPr>
          </p:pic>
          <p:cxnSp>
            <p:nvCxnSpPr>
              <p:cNvPr id="11" name="Straight Connector 10">
                <a:extLst>
                  <a:ext uri="{FF2B5EF4-FFF2-40B4-BE49-F238E27FC236}">
                    <a16:creationId xmlns:a16="http://schemas.microsoft.com/office/drawing/2014/main" id="{F984E469-BE9E-83C7-E831-4C5A55764CF3}"/>
                  </a:ext>
                </a:extLst>
              </p:cNvPr>
              <p:cNvCxnSpPr>
                <a:cxnSpLocks/>
              </p:cNvCxnSpPr>
              <p:nvPr/>
            </p:nvCxnSpPr>
            <p:spPr>
              <a:xfrm>
                <a:off x="1834707" y="4540013"/>
                <a:ext cx="23083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995EBF1-70BB-D7FA-E9AA-607B33B81451}"/>
                  </a:ext>
                </a:extLst>
              </p:cNvPr>
              <p:cNvSpPr/>
              <p:nvPr/>
            </p:nvSpPr>
            <p:spPr>
              <a:xfrm>
                <a:off x="1834707" y="1990777"/>
                <a:ext cx="474243" cy="4662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TextBox 12">
                <a:extLst>
                  <a:ext uri="{FF2B5EF4-FFF2-40B4-BE49-F238E27FC236}">
                    <a16:creationId xmlns:a16="http://schemas.microsoft.com/office/drawing/2014/main" id="{A46B7F42-3215-A168-82C1-3164F4B78749}"/>
                  </a:ext>
                </a:extLst>
              </p:cNvPr>
              <p:cNvSpPr txBox="1"/>
              <p:nvPr/>
            </p:nvSpPr>
            <p:spPr>
              <a:xfrm>
                <a:off x="1834707" y="4170681"/>
                <a:ext cx="2308376" cy="369332"/>
              </a:xfrm>
              <a:prstGeom prst="rect">
                <a:avLst/>
              </a:prstGeom>
              <a:noFill/>
            </p:spPr>
            <p:txBody>
              <a:bodyPr wrap="square" rtlCol="0">
                <a:spAutoFit/>
              </a:bodyPr>
              <a:lstStyle/>
              <a:p>
                <a:pPr algn="ctr"/>
                <a:r>
                  <a:rPr lang="en-US" b="1" dirty="0">
                    <a:solidFill>
                      <a:srgbClr val="C00000"/>
                    </a:solidFill>
                  </a:rPr>
                  <a:t>Risks</a:t>
                </a:r>
                <a:r>
                  <a:rPr lang="en-US" b="1" dirty="0"/>
                  <a:t> </a:t>
                </a:r>
              </a:p>
            </p:txBody>
          </p:sp>
          <p:cxnSp>
            <p:nvCxnSpPr>
              <p:cNvPr id="15" name="Straight Connector 14">
                <a:extLst>
                  <a:ext uri="{FF2B5EF4-FFF2-40B4-BE49-F238E27FC236}">
                    <a16:creationId xmlns:a16="http://schemas.microsoft.com/office/drawing/2014/main" id="{6B32CB1E-C81A-4AF7-DBBA-AE8AE3543F88}"/>
                  </a:ext>
                </a:extLst>
              </p:cNvPr>
              <p:cNvCxnSpPr>
                <a:cxnSpLocks/>
              </p:cNvCxnSpPr>
              <p:nvPr/>
            </p:nvCxnSpPr>
            <p:spPr>
              <a:xfrm>
                <a:off x="5295476" y="4540013"/>
                <a:ext cx="23083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8FED9FE2-47F5-DCAD-7DDD-3286A3ADCC83}"/>
                  </a:ext>
                </a:extLst>
              </p:cNvPr>
              <p:cNvSpPr/>
              <p:nvPr/>
            </p:nvSpPr>
            <p:spPr>
              <a:xfrm>
                <a:off x="5295476" y="1990777"/>
                <a:ext cx="474243" cy="4662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TextBox 16">
                <a:extLst>
                  <a:ext uri="{FF2B5EF4-FFF2-40B4-BE49-F238E27FC236}">
                    <a16:creationId xmlns:a16="http://schemas.microsoft.com/office/drawing/2014/main" id="{56FF3F0B-A987-815F-0ED1-94557D010F87}"/>
                  </a:ext>
                </a:extLst>
              </p:cNvPr>
              <p:cNvSpPr txBox="1"/>
              <p:nvPr/>
            </p:nvSpPr>
            <p:spPr>
              <a:xfrm>
                <a:off x="5295476" y="4170681"/>
                <a:ext cx="2308376" cy="369332"/>
              </a:xfrm>
              <a:prstGeom prst="rect">
                <a:avLst/>
              </a:prstGeom>
              <a:noFill/>
            </p:spPr>
            <p:txBody>
              <a:bodyPr wrap="square" rtlCol="0">
                <a:spAutoFit/>
              </a:bodyPr>
              <a:lstStyle/>
              <a:p>
                <a:pPr algn="ctr"/>
                <a:r>
                  <a:rPr lang="en-US" b="1" dirty="0">
                    <a:solidFill>
                      <a:srgbClr val="C00000"/>
                    </a:solidFill>
                  </a:rPr>
                  <a:t>Contingency Plan</a:t>
                </a:r>
                <a:r>
                  <a:rPr lang="en-US" b="1" dirty="0"/>
                  <a:t> </a:t>
                </a:r>
              </a:p>
            </p:txBody>
          </p:sp>
          <p:cxnSp>
            <p:nvCxnSpPr>
              <p:cNvPr id="19" name="Straight Connector 18">
                <a:extLst>
                  <a:ext uri="{FF2B5EF4-FFF2-40B4-BE49-F238E27FC236}">
                    <a16:creationId xmlns:a16="http://schemas.microsoft.com/office/drawing/2014/main" id="{FCD5330B-0508-3792-41F8-11828FE8E8E8}"/>
                  </a:ext>
                </a:extLst>
              </p:cNvPr>
              <p:cNvCxnSpPr>
                <a:cxnSpLocks/>
              </p:cNvCxnSpPr>
              <p:nvPr/>
            </p:nvCxnSpPr>
            <p:spPr>
              <a:xfrm>
                <a:off x="8756245" y="4540013"/>
                <a:ext cx="23083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1089072F-E895-8B9D-39CF-3EF01FE97BAE}"/>
                  </a:ext>
                </a:extLst>
              </p:cNvPr>
              <p:cNvSpPr/>
              <p:nvPr/>
            </p:nvSpPr>
            <p:spPr>
              <a:xfrm>
                <a:off x="8756245" y="1990777"/>
                <a:ext cx="474243" cy="4662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TextBox 20">
                <a:extLst>
                  <a:ext uri="{FF2B5EF4-FFF2-40B4-BE49-F238E27FC236}">
                    <a16:creationId xmlns:a16="http://schemas.microsoft.com/office/drawing/2014/main" id="{910C7869-5275-D232-2F76-2DC3FD9DAEAF}"/>
                  </a:ext>
                </a:extLst>
              </p:cNvPr>
              <p:cNvSpPr txBox="1"/>
              <p:nvPr/>
            </p:nvSpPr>
            <p:spPr>
              <a:xfrm>
                <a:off x="8756245" y="4170681"/>
                <a:ext cx="2308376" cy="369332"/>
              </a:xfrm>
              <a:prstGeom prst="rect">
                <a:avLst/>
              </a:prstGeom>
              <a:noFill/>
            </p:spPr>
            <p:txBody>
              <a:bodyPr wrap="square" rtlCol="0">
                <a:spAutoFit/>
              </a:bodyPr>
              <a:lstStyle/>
              <a:p>
                <a:pPr algn="ctr"/>
                <a:r>
                  <a:rPr lang="en-US" b="1" dirty="0">
                    <a:solidFill>
                      <a:srgbClr val="C00000"/>
                    </a:solidFill>
                  </a:rPr>
                  <a:t>Limitations</a:t>
                </a:r>
                <a:r>
                  <a:rPr lang="en-US" b="1" dirty="0"/>
                  <a:t> </a:t>
                </a:r>
              </a:p>
            </p:txBody>
          </p:sp>
        </p:grpSp>
        <p:sp>
          <p:nvSpPr>
            <p:cNvPr id="25" name="TextBox 24">
              <a:extLst>
                <a:ext uri="{FF2B5EF4-FFF2-40B4-BE49-F238E27FC236}">
                  <a16:creationId xmlns:a16="http://schemas.microsoft.com/office/drawing/2014/main" id="{0CFCEFDC-A58C-F862-52CE-F306A9919959}"/>
                </a:ext>
              </a:extLst>
            </p:cNvPr>
            <p:cNvSpPr txBox="1"/>
            <p:nvPr/>
          </p:nvSpPr>
          <p:spPr>
            <a:xfrm>
              <a:off x="1481043" y="4005663"/>
              <a:ext cx="2308376" cy="2292935"/>
            </a:xfrm>
            <a:prstGeom prst="rect">
              <a:avLst/>
            </a:prstGeom>
            <a:noFill/>
          </p:spPr>
          <p:txBody>
            <a:bodyPr wrap="square" rtlCol="0">
              <a:spAutoFit/>
            </a:bodyPr>
            <a:lstStyle/>
            <a:p>
              <a:pPr marL="285750" indent="-285750">
                <a:buFont typeface="Arial" panose="020B0604020202020204" pitchFamily="34" charset="0"/>
                <a:buChar char="•"/>
              </a:pPr>
              <a:r>
                <a:rPr lang="en-US" sz="1100" dirty="0"/>
                <a:t>The concept of a sovereign wealth fund is hard to grasp</a:t>
              </a:r>
            </a:p>
            <a:p>
              <a:pPr marL="285750" indent="-285750">
                <a:buFont typeface="Arial" panose="020B0604020202020204" pitchFamily="34" charset="0"/>
                <a:buChar char="•"/>
              </a:pPr>
              <a:r>
                <a:rPr lang="en-US" sz="1100" dirty="0"/>
                <a:t>Communicating and explaining the policy will be challenging</a:t>
              </a:r>
            </a:p>
            <a:p>
              <a:pPr marL="285750" indent="-285750">
                <a:buFont typeface="Arial" panose="020B0604020202020204" pitchFamily="34" charset="0"/>
                <a:buChar char="•"/>
              </a:pPr>
              <a:r>
                <a:rPr lang="en-US" sz="1100" dirty="0"/>
                <a:t>The opposition will distribute fake news calling it a corruption scheme</a:t>
              </a:r>
            </a:p>
            <a:p>
              <a:pPr marL="285750" indent="-285750">
                <a:buFont typeface="Arial" panose="020B0604020202020204" pitchFamily="34" charset="0"/>
                <a:buChar char="•"/>
              </a:pPr>
              <a:r>
                <a:rPr lang="en-US" sz="1100" dirty="0"/>
                <a:t>Populist governments will try to avoid fiscal rules</a:t>
              </a:r>
            </a:p>
            <a:p>
              <a:pPr marL="285750" indent="-285750">
                <a:buFont typeface="Arial" panose="020B0604020202020204" pitchFamily="34" charset="0"/>
                <a:buChar char="•"/>
              </a:pPr>
              <a:r>
                <a:rPr lang="en-US" sz="1100" dirty="0"/>
                <a:t>Government spending may already be above the nation’s means; therefore, saving may not be feasible</a:t>
              </a:r>
            </a:p>
          </p:txBody>
        </p:sp>
        <p:sp>
          <p:nvSpPr>
            <p:cNvPr id="26" name="TextBox 25">
              <a:extLst>
                <a:ext uri="{FF2B5EF4-FFF2-40B4-BE49-F238E27FC236}">
                  <a16:creationId xmlns:a16="http://schemas.microsoft.com/office/drawing/2014/main" id="{CBB57CE2-1461-105D-1F4E-C29CFE303DFA}"/>
                </a:ext>
              </a:extLst>
            </p:cNvPr>
            <p:cNvSpPr txBox="1"/>
            <p:nvPr/>
          </p:nvSpPr>
          <p:spPr>
            <a:xfrm>
              <a:off x="4941812" y="4047871"/>
              <a:ext cx="2308376" cy="2631490"/>
            </a:xfrm>
            <a:prstGeom prst="rect">
              <a:avLst/>
            </a:prstGeom>
            <a:noFill/>
          </p:spPr>
          <p:txBody>
            <a:bodyPr wrap="square" rtlCol="0">
              <a:spAutoFit/>
            </a:bodyPr>
            <a:lstStyle/>
            <a:p>
              <a:pPr marL="285750" indent="-285750">
                <a:buFont typeface="Arial" panose="020B0604020202020204" pitchFamily="34" charset="0"/>
                <a:buChar char="•"/>
              </a:pPr>
              <a:r>
                <a:rPr lang="en-US" sz="1100" dirty="0"/>
                <a:t>Formulate clear and generally accepted investment principles so that Peruvians understand who will administer the fund and how will it be invested</a:t>
              </a:r>
            </a:p>
            <a:p>
              <a:pPr marL="285750" indent="-285750">
                <a:buFont typeface="Arial" panose="020B0604020202020204" pitchFamily="34" charset="0"/>
                <a:buChar char="•"/>
              </a:pPr>
              <a:r>
                <a:rPr lang="en-US" sz="1100" dirty="0"/>
                <a:t>Define under what conditions is the government allowed to use the resources in the fund to adopt a counter-cyclical fiscal policy</a:t>
              </a:r>
            </a:p>
            <a:p>
              <a:pPr marL="285750" indent="-285750">
                <a:buFont typeface="Arial" panose="020B0604020202020204" pitchFamily="34" charset="0"/>
                <a:buChar char="•"/>
              </a:pPr>
              <a:r>
                <a:rPr lang="en-US" sz="1100" dirty="0"/>
                <a:t>Over communicate the policy at towns and villages</a:t>
              </a:r>
            </a:p>
            <a:p>
              <a:pPr marL="285750" indent="-285750">
                <a:buFont typeface="Arial" panose="020B0604020202020204" pitchFamily="34" charset="0"/>
                <a:buChar char="•"/>
              </a:pPr>
              <a:r>
                <a:rPr lang="en-US" sz="1100" dirty="0"/>
                <a:t>Adjust government spending to its means. Forecast periods of low commodity prices.</a:t>
              </a:r>
            </a:p>
          </p:txBody>
        </p:sp>
        <p:sp>
          <p:nvSpPr>
            <p:cNvPr id="28" name="TextBox 27">
              <a:extLst>
                <a:ext uri="{FF2B5EF4-FFF2-40B4-BE49-F238E27FC236}">
                  <a16:creationId xmlns:a16="http://schemas.microsoft.com/office/drawing/2014/main" id="{B94A14AD-9A45-7F95-EC01-FCA9A2733963}"/>
                </a:ext>
              </a:extLst>
            </p:cNvPr>
            <p:cNvSpPr txBox="1"/>
            <p:nvPr/>
          </p:nvSpPr>
          <p:spPr>
            <a:xfrm>
              <a:off x="8402581" y="4032795"/>
              <a:ext cx="2308376" cy="2462213"/>
            </a:xfrm>
            <a:prstGeom prst="rect">
              <a:avLst/>
            </a:prstGeom>
            <a:noFill/>
          </p:spPr>
          <p:txBody>
            <a:bodyPr wrap="square" rtlCol="0">
              <a:spAutoFit/>
            </a:bodyPr>
            <a:lstStyle/>
            <a:p>
              <a:pPr marL="285750" indent="-285750">
                <a:buFont typeface="Arial" panose="020B0604020202020204" pitchFamily="34" charset="0"/>
                <a:buChar char="•"/>
              </a:pPr>
              <a:r>
                <a:rPr lang="en-US" sz="1100" dirty="0"/>
                <a:t>This policy does not ensure the development of Peru’s manufacturing sector</a:t>
              </a:r>
            </a:p>
            <a:p>
              <a:pPr marL="285750" indent="-285750">
                <a:buFont typeface="Arial" panose="020B0604020202020204" pitchFamily="34" charset="0"/>
                <a:buChar char="•"/>
              </a:pPr>
              <a:r>
                <a:rPr lang="en-US" sz="1100" dirty="0"/>
                <a:t>It does not minimize the burden of volatility on irreversible private investments </a:t>
              </a:r>
            </a:p>
            <a:p>
              <a:pPr marL="285750" indent="-285750">
                <a:buFont typeface="Arial" panose="020B0604020202020204" pitchFamily="34" charset="0"/>
                <a:buChar char="•"/>
              </a:pPr>
              <a:r>
                <a:rPr lang="en-US" sz="1100" dirty="0"/>
                <a:t>It does not reduce capital inflows in the form of debt that will be hard to service when commodity prices are low</a:t>
              </a:r>
            </a:p>
            <a:p>
              <a:pPr marL="285750" indent="-285750">
                <a:buFont typeface="Arial" panose="020B0604020202020204" pitchFamily="34" charset="0"/>
                <a:buChar char="•"/>
              </a:pPr>
              <a:r>
                <a:rPr lang="en-US" sz="1100" dirty="0"/>
                <a:t>Funds are limited. They will inevitably deplete over long periods of low commodity prices.</a:t>
              </a:r>
            </a:p>
          </p:txBody>
        </p:sp>
      </p:grpSp>
    </p:spTree>
    <p:extLst>
      <p:ext uri="{BB962C8B-B14F-4D97-AF65-F5344CB8AC3E}">
        <p14:creationId xmlns:p14="http://schemas.microsoft.com/office/powerpoint/2010/main" val="1729922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F90CEE-DFBB-8D06-0615-40F79B98E9FB}"/>
              </a:ext>
            </a:extLst>
          </p:cNvPr>
          <p:cNvSpPr>
            <a:spLocks noGrp="1"/>
          </p:cNvSpPr>
          <p:nvPr>
            <p:ph type="ctrTitle"/>
          </p:nvPr>
        </p:nvSpPr>
        <p:spPr>
          <a:xfrm>
            <a:off x="872836" y="1025381"/>
            <a:ext cx="9144000" cy="1342756"/>
          </a:xfrm>
        </p:spPr>
        <p:txBody>
          <a:bodyPr>
            <a:normAutofit/>
          </a:bodyPr>
          <a:lstStyle/>
          <a:p>
            <a:pPr algn="l"/>
            <a:r>
              <a:rPr lang="es-ES_tradnl" sz="4500" b="1" dirty="0" err="1"/>
              <a:t>Thank</a:t>
            </a:r>
            <a:r>
              <a:rPr lang="es-ES_tradnl" sz="4500" b="1" dirty="0"/>
              <a:t> </a:t>
            </a:r>
            <a:r>
              <a:rPr lang="es-ES_tradnl" sz="4500" b="1" dirty="0" err="1"/>
              <a:t>You</a:t>
            </a:r>
            <a:endParaRPr lang="es-ES_tradnl" sz="4500" b="1" dirty="0"/>
          </a:p>
        </p:txBody>
      </p:sp>
      <p:cxnSp>
        <p:nvCxnSpPr>
          <p:cNvPr id="7" name="Straight Connector 6">
            <a:extLst>
              <a:ext uri="{FF2B5EF4-FFF2-40B4-BE49-F238E27FC236}">
                <a16:creationId xmlns:a16="http://schemas.microsoft.com/office/drawing/2014/main" id="{5CF93E4E-6011-FD8D-752B-79827A55BF30}"/>
              </a:ext>
            </a:extLst>
          </p:cNvPr>
          <p:cNvCxnSpPr>
            <a:cxnSpLocks/>
          </p:cNvCxnSpPr>
          <p:nvPr/>
        </p:nvCxnSpPr>
        <p:spPr>
          <a:xfrm flipH="1">
            <a:off x="0" y="2167207"/>
            <a:ext cx="872836"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pic>
        <p:nvPicPr>
          <p:cNvPr id="3074" name="Picture 2" descr="Peru - United States Department of State">
            <a:extLst>
              <a:ext uri="{FF2B5EF4-FFF2-40B4-BE49-F238E27FC236}">
                <a16:creationId xmlns:a16="http://schemas.microsoft.com/office/drawing/2014/main" id="{97A176FD-5533-727A-6004-F8C855A9E3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455" r="19114"/>
          <a:stretch/>
        </p:blipFill>
        <p:spPr bwMode="auto">
          <a:xfrm>
            <a:off x="4336473" y="0"/>
            <a:ext cx="78555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D9508E-621F-C88A-D423-A870483CF058}"/>
              </a:ext>
            </a:extLst>
          </p:cNvPr>
          <p:cNvPicPr>
            <a:picLocks noChangeAspect="1"/>
          </p:cNvPicPr>
          <p:nvPr/>
        </p:nvPicPr>
        <p:blipFill>
          <a:blip r:embed="rId4"/>
          <a:stretch>
            <a:fillRect/>
          </a:stretch>
        </p:blipFill>
        <p:spPr>
          <a:xfrm>
            <a:off x="872836" y="2368137"/>
            <a:ext cx="3248590" cy="524205"/>
          </a:xfrm>
          <a:prstGeom prst="rect">
            <a:avLst/>
          </a:prstGeom>
        </p:spPr>
      </p:pic>
    </p:spTree>
    <p:extLst>
      <p:ext uri="{BB962C8B-B14F-4D97-AF65-F5344CB8AC3E}">
        <p14:creationId xmlns:p14="http://schemas.microsoft.com/office/powerpoint/2010/main" val="869640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2</a:t>
            </a:fld>
            <a:endParaRPr lang="es-ES_tradnl"/>
          </a:p>
        </p:txBody>
      </p:sp>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n-US" dirty="0"/>
              <a:t>Executive Summary</a:t>
            </a:r>
            <a:endParaRPr lang="es-ES_tradnl" dirty="0"/>
          </a:p>
        </p:txBody>
      </p:sp>
      <p:pic>
        <p:nvPicPr>
          <p:cNvPr id="4102" name="Picture 6" descr="gray concrete castle at daytime">
            <a:extLst>
              <a:ext uri="{FF2B5EF4-FFF2-40B4-BE49-F238E27FC236}">
                <a16:creationId xmlns:a16="http://schemas.microsoft.com/office/drawing/2014/main" id="{7DFD551D-D729-9E59-CDC5-325D78C8F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800" y="0"/>
            <a:ext cx="4902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ound Same Side Corner Rectangle 5">
            <a:extLst>
              <a:ext uri="{FF2B5EF4-FFF2-40B4-BE49-F238E27FC236}">
                <a16:creationId xmlns:a16="http://schemas.microsoft.com/office/drawing/2014/main" id="{FAB0FB1C-CE9A-2B30-7B6F-15E99051A8DA}"/>
              </a:ext>
            </a:extLst>
          </p:cNvPr>
          <p:cNvSpPr/>
          <p:nvPr/>
        </p:nvSpPr>
        <p:spPr>
          <a:xfrm rot="10800000">
            <a:off x="257441" y="3923540"/>
            <a:ext cx="6738437" cy="2194587"/>
          </a:xfrm>
          <a:prstGeom prst="round2Same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p:txBody>
      </p:sp>
      <p:sp>
        <p:nvSpPr>
          <p:cNvPr id="8" name="Round Same Side Corner Rectangle 7">
            <a:extLst>
              <a:ext uri="{FF2B5EF4-FFF2-40B4-BE49-F238E27FC236}">
                <a16:creationId xmlns:a16="http://schemas.microsoft.com/office/drawing/2014/main" id="{45F2739F-9498-19CC-485F-2C806B8D5A25}"/>
              </a:ext>
            </a:extLst>
          </p:cNvPr>
          <p:cNvSpPr/>
          <p:nvPr/>
        </p:nvSpPr>
        <p:spPr>
          <a:xfrm>
            <a:off x="257448" y="1532373"/>
            <a:ext cx="6738440" cy="2300606"/>
          </a:xfrm>
          <a:prstGeom prst="round2Same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Problem</a:t>
            </a:r>
          </a:p>
        </p:txBody>
      </p:sp>
      <p:cxnSp>
        <p:nvCxnSpPr>
          <p:cNvPr id="10" name="Straight Connector 9">
            <a:extLst>
              <a:ext uri="{FF2B5EF4-FFF2-40B4-BE49-F238E27FC236}">
                <a16:creationId xmlns:a16="http://schemas.microsoft.com/office/drawing/2014/main" id="{DD0B2CAD-187A-6551-8317-46C215059F22}"/>
              </a:ext>
            </a:extLst>
          </p:cNvPr>
          <p:cNvCxnSpPr>
            <a:cxnSpLocks/>
          </p:cNvCxnSpPr>
          <p:nvPr/>
        </p:nvCxnSpPr>
        <p:spPr>
          <a:xfrm>
            <a:off x="130629" y="2021837"/>
            <a:ext cx="703942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9638ED-6F9B-A61B-7A6F-A729836C56EC}"/>
              </a:ext>
            </a:extLst>
          </p:cNvPr>
          <p:cNvCxnSpPr>
            <a:cxnSpLocks/>
          </p:cNvCxnSpPr>
          <p:nvPr/>
        </p:nvCxnSpPr>
        <p:spPr>
          <a:xfrm>
            <a:off x="257443" y="4401299"/>
            <a:ext cx="673844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7B2AB66-E8DB-9EB8-1888-219FC9142A8B}"/>
              </a:ext>
            </a:extLst>
          </p:cNvPr>
          <p:cNvSpPr txBox="1"/>
          <p:nvPr/>
        </p:nvSpPr>
        <p:spPr>
          <a:xfrm>
            <a:off x="257444" y="3995680"/>
            <a:ext cx="6738440" cy="369332"/>
          </a:xfrm>
          <a:prstGeom prst="rect">
            <a:avLst/>
          </a:prstGeom>
          <a:noFill/>
        </p:spPr>
        <p:txBody>
          <a:bodyPr wrap="square" rtlCol="0">
            <a:spAutoFit/>
          </a:bodyPr>
          <a:lstStyle/>
          <a:p>
            <a:pPr algn="ctr"/>
            <a:r>
              <a:rPr lang="en-US" dirty="0"/>
              <a:t>Solution</a:t>
            </a:r>
          </a:p>
        </p:txBody>
      </p:sp>
      <p:sp>
        <p:nvSpPr>
          <p:cNvPr id="13" name="TextBox 12">
            <a:extLst>
              <a:ext uri="{FF2B5EF4-FFF2-40B4-BE49-F238E27FC236}">
                <a16:creationId xmlns:a16="http://schemas.microsoft.com/office/drawing/2014/main" id="{75F8D29C-19E0-5000-3996-8F76EA4FFA07}"/>
              </a:ext>
            </a:extLst>
          </p:cNvPr>
          <p:cNvSpPr txBox="1"/>
          <p:nvPr/>
        </p:nvSpPr>
        <p:spPr>
          <a:xfrm>
            <a:off x="257445" y="2092921"/>
            <a:ext cx="6738441" cy="1708160"/>
          </a:xfrm>
          <a:prstGeom prst="rect">
            <a:avLst/>
          </a:prstGeom>
          <a:noFill/>
          <a:ln w="38100">
            <a:noFill/>
          </a:ln>
        </p:spPr>
        <p:txBody>
          <a:bodyPr wrap="square" rtlCol="0">
            <a:spAutoFit/>
          </a:bodyPr>
          <a:lstStyle/>
          <a:p>
            <a:pPr algn="just"/>
            <a:r>
              <a:rPr lang="en-US" sz="1500" dirty="0">
                <a:solidFill>
                  <a:schemeClr val="bg1"/>
                </a:solidFill>
              </a:rPr>
              <a:t>Peru has a natural resource curse. The nation’s rich endowment of metals, such as copper, gold, zinc, has  become a double-edge sword for its economic development. Historically, Peru’s government has adopted a procyclical fiscal policy, which means that government spending is positively correlated with commodity prices. This natural resource curse implies that in times of high commodity prices, Peru will face inflation and currency appreciation; whereas in times of low commodity prices, the nation will suffer a recession and currency depreciation.</a:t>
            </a:r>
          </a:p>
        </p:txBody>
      </p:sp>
      <p:sp>
        <p:nvSpPr>
          <p:cNvPr id="15" name="TextBox 14">
            <a:extLst>
              <a:ext uri="{FF2B5EF4-FFF2-40B4-BE49-F238E27FC236}">
                <a16:creationId xmlns:a16="http://schemas.microsoft.com/office/drawing/2014/main" id="{AD40C936-1E6C-D827-EC0E-CD503670873F}"/>
              </a:ext>
            </a:extLst>
          </p:cNvPr>
          <p:cNvSpPr txBox="1"/>
          <p:nvPr/>
        </p:nvSpPr>
        <p:spPr>
          <a:xfrm>
            <a:off x="257443" y="4372424"/>
            <a:ext cx="6738440" cy="1708160"/>
          </a:xfrm>
          <a:prstGeom prst="rect">
            <a:avLst/>
          </a:prstGeom>
          <a:noFill/>
        </p:spPr>
        <p:txBody>
          <a:bodyPr wrap="square" rtlCol="0">
            <a:spAutoFit/>
          </a:bodyPr>
          <a:lstStyle/>
          <a:p>
            <a:r>
              <a:rPr lang="en-US" sz="1500" dirty="0"/>
              <a:t>I recommend the Ministry of Finance of Peru to adopt a countercyclical fiscal policy. In essence, if the government builds reserves when commodity prices are high, and increases government spending when commodity prices are low, then it will manage to smooth out commodity shocks in the economy.  Moreover, reserves may be invested in a professionally managed and diversified portfolio. This recommendation is modeled after Chile’s fiscal rules, Norway’s Government Pension Fund and Botswana's Pula Fund. </a:t>
            </a:r>
          </a:p>
        </p:txBody>
      </p:sp>
      <p:pic>
        <p:nvPicPr>
          <p:cNvPr id="20" name="Picture 19">
            <a:extLst>
              <a:ext uri="{FF2B5EF4-FFF2-40B4-BE49-F238E27FC236}">
                <a16:creationId xmlns:a16="http://schemas.microsoft.com/office/drawing/2014/main" id="{32C9C9BB-D546-C842-D945-07A30FB6A2FE}"/>
              </a:ext>
            </a:extLst>
          </p:cNvPr>
          <p:cNvPicPr>
            <a:picLocks noChangeAspect="1"/>
          </p:cNvPicPr>
          <p:nvPr/>
        </p:nvPicPr>
        <p:blipFill>
          <a:blip r:embed="rId4"/>
          <a:stretch>
            <a:fillRect/>
          </a:stretch>
        </p:blipFill>
        <p:spPr>
          <a:xfrm>
            <a:off x="0" y="6150028"/>
            <a:ext cx="3073043" cy="495878"/>
          </a:xfrm>
          <a:prstGeom prst="rect">
            <a:avLst/>
          </a:prstGeom>
        </p:spPr>
      </p:pic>
    </p:spTree>
    <p:extLst>
      <p:ext uri="{BB962C8B-B14F-4D97-AF65-F5344CB8AC3E}">
        <p14:creationId xmlns:p14="http://schemas.microsoft.com/office/powerpoint/2010/main" val="3094119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F90CEE-DFBB-8D06-0615-40F79B98E9FB}"/>
              </a:ext>
            </a:extLst>
          </p:cNvPr>
          <p:cNvSpPr>
            <a:spLocks noGrp="1"/>
          </p:cNvSpPr>
          <p:nvPr>
            <p:ph type="ctrTitle"/>
          </p:nvPr>
        </p:nvSpPr>
        <p:spPr>
          <a:xfrm>
            <a:off x="872836" y="1025381"/>
            <a:ext cx="9144000" cy="1342756"/>
          </a:xfrm>
        </p:spPr>
        <p:txBody>
          <a:bodyPr>
            <a:normAutofit/>
          </a:bodyPr>
          <a:lstStyle/>
          <a:p>
            <a:pPr algn="l"/>
            <a:r>
              <a:rPr lang="es-ES_tradnl" sz="4500" b="1" dirty="0" err="1"/>
              <a:t>Appendix</a:t>
            </a:r>
            <a:endParaRPr lang="es-ES_tradnl" sz="4500" b="1" dirty="0"/>
          </a:p>
        </p:txBody>
      </p:sp>
      <p:cxnSp>
        <p:nvCxnSpPr>
          <p:cNvPr id="7" name="Straight Connector 6">
            <a:extLst>
              <a:ext uri="{FF2B5EF4-FFF2-40B4-BE49-F238E27FC236}">
                <a16:creationId xmlns:a16="http://schemas.microsoft.com/office/drawing/2014/main" id="{5CF93E4E-6011-FD8D-752B-79827A55BF30}"/>
              </a:ext>
            </a:extLst>
          </p:cNvPr>
          <p:cNvCxnSpPr>
            <a:cxnSpLocks/>
          </p:cNvCxnSpPr>
          <p:nvPr/>
        </p:nvCxnSpPr>
        <p:spPr>
          <a:xfrm flipH="1">
            <a:off x="0" y="2167207"/>
            <a:ext cx="872836"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pic>
        <p:nvPicPr>
          <p:cNvPr id="9" name="Picture 8">
            <a:extLst>
              <a:ext uri="{FF2B5EF4-FFF2-40B4-BE49-F238E27FC236}">
                <a16:creationId xmlns:a16="http://schemas.microsoft.com/office/drawing/2014/main" id="{34D9508E-621F-C88A-D423-A870483CF058}"/>
              </a:ext>
            </a:extLst>
          </p:cNvPr>
          <p:cNvPicPr>
            <a:picLocks noChangeAspect="1"/>
          </p:cNvPicPr>
          <p:nvPr/>
        </p:nvPicPr>
        <p:blipFill>
          <a:blip r:embed="rId3"/>
          <a:stretch>
            <a:fillRect/>
          </a:stretch>
        </p:blipFill>
        <p:spPr>
          <a:xfrm>
            <a:off x="0" y="6150028"/>
            <a:ext cx="3073043" cy="495878"/>
          </a:xfrm>
          <a:prstGeom prst="rect">
            <a:avLst/>
          </a:prstGeom>
        </p:spPr>
      </p:pic>
      <p:pic>
        <p:nvPicPr>
          <p:cNvPr id="13314" name="Picture 2" descr="mountain with clouds">
            <a:extLst>
              <a:ext uri="{FF2B5EF4-FFF2-40B4-BE49-F238E27FC236}">
                <a16:creationId xmlns:a16="http://schemas.microsoft.com/office/drawing/2014/main" id="{6612FB2C-F7EA-B0E2-5310-A6BA90DAD8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90" r="15112"/>
          <a:stretch/>
        </p:blipFill>
        <p:spPr bwMode="auto">
          <a:xfrm>
            <a:off x="4336474" y="0"/>
            <a:ext cx="785552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453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21</a:t>
            </a:fld>
            <a:endParaRPr lang="es-ES_tradnl"/>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n-US" dirty="0"/>
              <a:t>Appendix I </a:t>
            </a:r>
            <a:br>
              <a:rPr lang="en-US" dirty="0"/>
            </a:br>
            <a:r>
              <a:rPr lang="en-US" sz="3300" dirty="0"/>
              <a:t>Good Institutions &amp; Counter-cyclical Fiscal Policy</a:t>
            </a:r>
            <a:endParaRPr lang="es-ES_tradnl" sz="3300" dirty="0"/>
          </a:p>
        </p:txBody>
      </p:sp>
      <p:grpSp>
        <p:nvGrpSpPr>
          <p:cNvPr id="6" name="Group 5">
            <a:extLst>
              <a:ext uri="{FF2B5EF4-FFF2-40B4-BE49-F238E27FC236}">
                <a16:creationId xmlns:a16="http://schemas.microsoft.com/office/drawing/2014/main" id="{44BDC90E-1E2F-B0DA-E4B4-2E00D86973FF}"/>
              </a:ext>
            </a:extLst>
          </p:cNvPr>
          <p:cNvGrpSpPr/>
          <p:nvPr/>
        </p:nvGrpSpPr>
        <p:grpSpPr>
          <a:xfrm>
            <a:off x="3021054" y="1745938"/>
            <a:ext cx="6149892" cy="4306639"/>
            <a:chOff x="228600" y="1752600"/>
            <a:chExt cx="8610600" cy="4929188"/>
          </a:xfrm>
        </p:grpSpPr>
        <p:pic>
          <p:nvPicPr>
            <p:cNvPr id="2" name="Picture 4">
              <a:extLst>
                <a:ext uri="{FF2B5EF4-FFF2-40B4-BE49-F238E27FC236}">
                  <a16:creationId xmlns:a16="http://schemas.microsoft.com/office/drawing/2014/main" id="{D046E208-3687-5F8D-6C2B-C78B267236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28600" y="1752600"/>
              <a:ext cx="8610600" cy="4929188"/>
            </a:xfrm>
            <a:prstGeom prst="rect">
              <a:avLst/>
            </a:prstGeom>
            <a:noFill/>
            <a:extLst>
              <a:ext uri="{909E8E84-426E-40DD-AFC4-6F175D3DCCD1}">
                <a14:hiddenFill xmlns:a14="http://schemas.microsoft.com/office/drawing/2010/main">
                  <a:solidFill>
                    <a:srgbClr val="FFFFFF"/>
                  </a:solidFill>
                </a14:hiddenFill>
              </a:ext>
            </a:extLst>
          </p:spPr>
        </p:pic>
        <p:sp>
          <p:nvSpPr>
            <p:cNvPr id="3" name="Line 5">
              <a:extLst>
                <a:ext uri="{FF2B5EF4-FFF2-40B4-BE49-F238E27FC236}">
                  <a16:creationId xmlns:a16="http://schemas.microsoft.com/office/drawing/2014/main" id="{FABA2FC0-F9C9-F0C9-D5DF-527F80172DEE}"/>
                </a:ext>
              </a:extLst>
            </p:cNvPr>
            <p:cNvSpPr>
              <a:spLocks noChangeShapeType="1"/>
            </p:cNvSpPr>
            <p:nvPr/>
          </p:nvSpPr>
          <p:spPr bwMode="auto">
            <a:xfrm>
              <a:off x="2362200" y="2819400"/>
              <a:ext cx="5715000" cy="1447800"/>
            </a:xfrm>
            <a:prstGeom prst="line">
              <a:avLst/>
            </a:prstGeom>
            <a:noFill/>
            <a:ln w="76200">
              <a:solidFill>
                <a:srgbClr val="C00000"/>
              </a:solidFill>
              <a:round/>
              <a:headEnd/>
              <a:tailEnd/>
            </a:ln>
            <a:extLst>
              <a:ext uri="{909E8E84-426E-40DD-AFC4-6F175D3DCCD1}">
                <a14:hiddenFill xmlns:a14="http://schemas.microsoft.com/office/drawing/2010/main">
                  <a:noFill/>
                </a14:hiddenFill>
              </a:ext>
            </a:extLst>
          </p:spPr>
          <p:txBody>
            <a:bodyPr/>
            <a:lstStyle/>
            <a:p>
              <a:endParaRPr lang="en-US" dirty="0">
                <a:latin typeface="Calibri" panose="020F0502020204030204" pitchFamily="34" charset="0"/>
              </a:endParaRPr>
            </a:p>
          </p:txBody>
        </p:sp>
        <p:sp>
          <p:nvSpPr>
            <p:cNvPr id="5" name="Text Box 7">
              <a:extLst>
                <a:ext uri="{FF2B5EF4-FFF2-40B4-BE49-F238E27FC236}">
                  <a16:creationId xmlns:a16="http://schemas.microsoft.com/office/drawing/2014/main" id="{0924FBD8-8967-5E1C-FB02-7E8C62906131}"/>
                </a:ext>
              </a:extLst>
            </p:cNvPr>
            <p:cNvSpPr txBox="1">
              <a:spLocks noChangeArrowheads="1"/>
            </p:cNvSpPr>
            <p:nvPr/>
          </p:nvSpPr>
          <p:spPr bwMode="auto">
            <a:xfrm>
              <a:off x="1153385" y="5243338"/>
              <a:ext cx="6066967" cy="542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ahoma" pitchFamily="34" charset="0"/>
                  <a:cs typeface="Arial" pitchFamily="34"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ahoma" pitchFamily="34" charset="0"/>
                  <a:cs typeface="Arial" pitchFamily="34"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ahoma" pitchFamily="34" charset="0"/>
                  <a:cs typeface="Arial" pitchFamily="34"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ahoma" pitchFamily="34" charset="0"/>
                  <a:cs typeface="Arial" pitchFamily="34"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ahoma" pitchFamily="34" charset="0"/>
                  <a:cs typeface="Arial" pitchFamily="34"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cs typeface="Arial" pitchFamily="34"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cs typeface="Arial" pitchFamily="34"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cs typeface="Arial" pitchFamily="34"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cs typeface="Arial" pitchFamily="34" charset="0"/>
                </a:defRPr>
              </a:lvl9pPr>
            </a:lstStyle>
            <a:p>
              <a:pPr eaLnBrk="1" hangingPunct="1">
                <a:spcBef>
                  <a:spcPct val="0"/>
                </a:spcBef>
                <a:buClrTx/>
                <a:buSzTx/>
                <a:buFontTx/>
                <a:buNone/>
              </a:pPr>
              <a:r>
                <a:rPr lang="en-US" altLang="en-US" sz="1100" dirty="0">
                  <a:solidFill>
                    <a:srgbClr val="003300"/>
                  </a:solidFill>
                  <a:latin typeface="Calibri" panose="020F0502020204030204" pitchFamily="34" charset="0"/>
                </a:rPr>
                <a:t>“On Graduation from Fiscal Procyclicality,” 2013, </a:t>
              </a:r>
              <a:br>
                <a:rPr lang="en-US" altLang="en-US" sz="1100" dirty="0">
                  <a:solidFill>
                    <a:srgbClr val="003300"/>
                  </a:solidFill>
                  <a:latin typeface="Calibri" panose="020F0502020204030204" pitchFamily="34" charset="0"/>
                </a:rPr>
              </a:br>
              <a:r>
                <a:rPr lang="en-US" altLang="en-US" sz="1100" dirty="0">
                  <a:solidFill>
                    <a:srgbClr val="003300"/>
                  </a:solidFill>
                  <a:latin typeface="Calibri" panose="020F0502020204030204" pitchFamily="34" charset="0"/>
                </a:rPr>
                <a:t>Frankel, Carlos </a:t>
              </a:r>
              <a:r>
                <a:rPr lang="en-US" altLang="en-US" sz="1100" dirty="0" err="1">
                  <a:solidFill>
                    <a:srgbClr val="003300"/>
                  </a:solidFill>
                  <a:latin typeface="Calibri" panose="020F0502020204030204" pitchFamily="34" charset="0"/>
                </a:rPr>
                <a:t>Végh</a:t>
              </a:r>
              <a:r>
                <a:rPr lang="en-US" altLang="en-US" sz="1100" dirty="0">
                  <a:solidFill>
                    <a:srgbClr val="003300"/>
                  </a:solidFill>
                  <a:latin typeface="Calibri" panose="020F0502020204030204" pitchFamily="34" charset="0"/>
                </a:rPr>
                <a:t> &amp; Guillermo </a:t>
              </a:r>
              <a:r>
                <a:rPr lang="en-US" altLang="en-US" sz="1100" dirty="0" err="1">
                  <a:solidFill>
                    <a:srgbClr val="003300"/>
                  </a:solidFill>
                  <a:latin typeface="Calibri" panose="020F0502020204030204" pitchFamily="34" charset="0"/>
                </a:rPr>
                <a:t>Vuletin</a:t>
              </a:r>
              <a:r>
                <a:rPr lang="en-US" altLang="en-US" sz="1100" dirty="0">
                  <a:solidFill>
                    <a:srgbClr val="003300"/>
                  </a:solidFill>
                  <a:latin typeface="Calibri" panose="020F0502020204030204" pitchFamily="34" charset="0"/>
                </a:rPr>
                <a:t>; </a:t>
              </a:r>
              <a:r>
                <a:rPr lang="en-US" altLang="en-US" sz="1100" i="1" dirty="0" err="1">
                  <a:solidFill>
                    <a:srgbClr val="003300"/>
                  </a:solidFill>
                  <a:latin typeface="Calibri" panose="020F0502020204030204" pitchFamily="34" charset="0"/>
                </a:rPr>
                <a:t>J.Dev.Ec</a:t>
              </a:r>
              <a:r>
                <a:rPr lang="en-US" altLang="en-US" sz="1100" i="1" dirty="0">
                  <a:solidFill>
                    <a:srgbClr val="003300"/>
                  </a:solidFill>
                  <a:latin typeface="Calibri" panose="020F0502020204030204" pitchFamily="34" charset="0"/>
                </a:rPr>
                <a:t>.</a:t>
              </a:r>
            </a:p>
          </p:txBody>
        </p:sp>
      </p:grpSp>
      <p:sp>
        <p:nvSpPr>
          <p:cNvPr id="15" name="TextBox 14">
            <a:extLst>
              <a:ext uri="{FF2B5EF4-FFF2-40B4-BE49-F238E27FC236}">
                <a16:creationId xmlns:a16="http://schemas.microsoft.com/office/drawing/2014/main" id="{D7971175-4152-86F6-BFE0-D1D8BE404D62}"/>
              </a:ext>
            </a:extLst>
          </p:cNvPr>
          <p:cNvSpPr txBox="1"/>
          <p:nvPr/>
        </p:nvSpPr>
        <p:spPr>
          <a:xfrm>
            <a:off x="313508" y="5910622"/>
            <a:ext cx="2300630" cy="246221"/>
          </a:xfrm>
          <a:prstGeom prst="rect">
            <a:avLst/>
          </a:prstGeom>
          <a:noFill/>
        </p:spPr>
        <p:txBody>
          <a:bodyPr wrap="none" rtlCol="0">
            <a:spAutoFit/>
          </a:bodyPr>
          <a:lstStyle/>
          <a:p>
            <a:r>
              <a:rPr lang="en-US" sz="1000" dirty="0"/>
              <a:t>Source: API-119 Slides, Unit 24, Slide 28</a:t>
            </a:r>
          </a:p>
        </p:txBody>
      </p:sp>
    </p:spTree>
    <p:extLst>
      <p:ext uri="{BB962C8B-B14F-4D97-AF65-F5344CB8AC3E}">
        <p14:creationId xmlns:p14="http://schemas.microsoft.com/office/powerpoint/2010/main" val="2615805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22</a:t>
            </a:fld>
            <a:endParaRPr lang="es-ES_tradnl"/>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fontScale="90000"/>
          </a:bodyPr>
          <a:lstStyle/>
          <a:p>
            <a:r>
              <a:rPr lang="en-US" dirty="0"/>
              <a:t>Appendix II</a:t>
            </a:r>
            <a:br>
              <a:rPr lang="en-US" dirty="0"/>
            </a:br>
            <a:r>
              <a:rPr lang="en-US" sz="3300" dirty="0"/>
              <a:t>Quality of Institutions Across Time (Australia, Venezuela &amp; Chile)</a:t>
            </a:r>
            <a:endParaRPr lang="es-ES_tradnl" sz="3300" dirty="0"/>
          </a:p>
        </p:txBody>
      </p:sp>
      <p:pic>
        <p:nvPicPr>
          <p:cNvPr id="28" name="Picture 2">
            <a:extLst>
              <a:ext uri="{FF2B5EF4-FFF2-40B4-BE49-F238E27FC236}">
                <a16:creationId xmlns:a16="http://schemas.microsoft.com/office/drawing/2014/main" id="{C0143239-2EEE-B5A6-5B55-4C29E0270307}"/>
              </a:ext>
            </a:extLst>
          </p:cNvPr>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838200" y="2054126"/>
            <a:ext cx="3073043" cy="3733800"/>
          </a:xfr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8BE4B753-B5B0-0052-6421-24955DE46F4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1496832"/>
            <a:ext cx="5438773" cy="39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5">
            <a:extLst>
              <a:ext uri="{FF2B5EF4-FFF2-40B4-BE49-F238E27FC236}">
                <a16:creationId xmlns:a16="http://schemas.microsoft.com/office/drawing/2014/main" id="{4A8BF989-7C1F-41ED-4341-19AE1EF68F0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91210" y="2073176"/>
            <a:ext cx="3016276"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7">
            <a:extLst>
              <a:ext uri="{FF2B5EF4-FFF2-40B4-BE49-F238E27FC236}">
                <a16:creationId xmlns:a16="http://schemas.microsoft.com/office/drawing/2014/main" id="{2AB7E3FE-BCEE-9637-ED4D-1A6536C1C76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87453" y="2074158"/>
            <a:ext cx="28289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8">
            <a:extLst>
              <a:ext uri="{FF2B5EF4-FFF2-40B4-BE49-F238E27FC236}">
                <a16:creationId xmlns:a16="http://schemas.microsoft.com/office/drawing/2014/main" id="{808951A7-5902-10DD-4727-565E38A86AE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77769" y="5753569"/>
            <a:ext cx="4328735" cy="912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7">
            <a:extLst>
              <a:ext uri="{FF2B5EF4-FFF2-40B4-BE49-F238E27FC236}">
                <a16:creationId xmlns:a16="http://schemas.microsoft.com/office/drawing/2014/main" id="{55667BDF-2B36-814F-D4CE-B18B7DCA7BA2}"/>
              </a:ext>
            </a:extLst>
          </p:cNvPr>
          <p:cNvSpPr txBox="1">
            <a:spLocks noChangeArrowheads="1"/>
          </p:cNvSpPr>
          <p:nvPr/>
        </p:nvSpPr>
        <p:spPr bwMode="auto">
          <a:xfrm>
            <a:off x="313508" y="5729744"/>
            <a:ext cx="1766830" cy="246221"/>
          </a:xfrm>
          <a:prstGeom prst="rect">
            <a:avLst/>
          </a:prstGeom>
          <a:noFill/>
        </p:spPr>
        <p:txBody>
          <a:bodyPr wrap="none" rtlCol="0">
            <a:spAutoFit/>
          </a:bodyPr>
          <a:lstStyle>
            <a:defPPr>
              <a:defRPr lang="en-US"/>
            </a:defPPr>
            <a:lvl1pPr>
              <a:defRPr sz="1000"/>
            </a:lvl1pPr>
          </a:lstStyle>
          <a:p>
            <a:r>
              <a:rPr lang="en-US" altLang="en-US" dirty="0"/>
              <a:t>Frankel, </a:t>
            </a:r>
            <a:r>
              <a:rPr lang="en-US" altLang="en-US" dirty="0" err="1"/>
              <a:t>Végh</a:t>
            </a:r>
            <a:r>
              <a:rPr lang="en-US" altLang="en-US" dirty="0"/>
              <a:t> &amp; </a:t>
            </a:r>
            <a:r>
              <a:rPr lang="en-US" altLang="en-US" dirty="0" err="1"/>
              <a:t>Vuletin</a:t>
            </a:r>
            <a:r>
              <a:rPr lang="en-US" altLang="en-US" dirty="0"/>
              <a:t>, 2013.</a:t>
            </a:r>
          </a:p>
        </p:txBody>
      </p:sp>
      <p:sp>
        <p:nvSpPr>
          <p:cNvPr id="35" name="Line 5">
            <a:extLst>
              <a:ext uri="{FF2B5EF4-FFF2-40B4-BE49-F238E27FC236}">
                <a16:creationId xmlns:a16="http://schemas.microsoft.com/office/drawing/2014/main" id="{CB146CBD-1F3E-7D9D-8E05-143F6DA54EC0}"/>
              </a:ext>
            </a:extLst>
          </p:cNvPr>
          <p:cNvSpPr>
            <a:spLocks noChangeShapeType="1"/>
          </p:cNvSpPr>
          <p:nvPr/>
        </p:nvSpPr>
        <p:spPr bwMode="auto">
          <a:xfrm flipV="1">
            <a:off x="8830353" y="3025290"/>
            <a:ext cx="1828800" cy="953868"/>
          </a:xfrm>
          <a:prstGeom prst="line">
            <a:avLst/>
          </a:prstGeom>
          <a:noFill/>
          <a:ln w="76200">
            <a:solidFill>
              <a:srgbClr val="00CC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endParaRPr>
          </a:p>
        </p:txBody>
      </p:sp>
      <p:sp>
        <p:nvSpPr>
          <p:cNvPr id="36" name="Line 5">
            <a:extLst>
              <a:ext uri="{FF2B5EF4-FFF2-40B4-BE49-F238E27FC236}">
                <a16:creationId xmlns:a16="http://schemas.microsoft.com/office/drawing/2014/main" id="{C9047C84-B48A-F575-A0B6-FA540BA50710}"/>
              </a:ext>
            </a:extLst>
          </p:cNvPr>
          <p:cNvSpPr>
            <a:spLocks noChangeShapeType="1"/>
          </p:cNvSpPr>
          <p:nvPr/>
        </p:nvSpPr>
        <p:spPr bwMode="auto">
          <a:xfrm>
            <a:off x="6052527" y="3882926"/>
            <a:ext cx="1183483" cy="838200"/>
          </a:xfrm>
          <a:prstGeom prst="line">
            <a:avLst/>
          </a:prstGeom>
          <a:noFill/>
          <a:ln w="762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endParaRPr>
          </a:p>
        </p:txBody>
      </p:sp>
      <p:sp>
        <p:nvSpPr>
          <p:cNvPr id="37" name="Line 5">
            <a:extLst>
              <a:ext uri="{FF2B5EF4-FFF2-40B4-BE49-F238E27FC236}">
                <a16:creationId xmlns:a16="http://schemas.microsoft.com/office/drawing/2014/main" id="{9B0A51C7-600A-A281-1672-BA5D3BEB1105}"/>
              </a:ext>
            </a:extLst>
          </p:cNvPr>
          <p:cNvSpPr>
            <a:spLocks noChangeShapeType="1"/>
          </p:cNvSpPr>
          <p:nvPr/>
        </p:nvSpPr>
        <p:spPr bwMode="auto">
          <a:xfrm flipV="1">
            <a:off x="1215229" y="2751388"/>
            <a:ext cx="2419350" cy="165100"/>
          </a:xfrm>
          <a:prstGeom prst="line">
            <a:avLst/>
          </a:prstGeom>
          <a:noFill/>
          <a:ln w="76200">
            <a:solidFill>
              <a:srgbClr val="0070C0"/>
            </a:solidFill>
            <a:prstDash val="sysDash"/>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endParaRPr>
          </a:p>
        </p:txBody>
      </p:sp>
      <p:pic>
        <p:nvPicPr>
          <p:cNvPr id="38" name="Picture 18" descr="http://3.bp.blogspot.com/_njKPjCEOAnQ/TT1CggFZLbI/AAAAAAAACQo/b6PxjyndVCM/s1600/Australia_flag.png">
            <a:extLst>
              <a:ext uri="{FF2B5EF4-FFF2-40B4-BE49-F238E27FC236}">
                <a16:creationId xmlns:a16="http://schemas.microsoft.com/office/drawing/2014/main" id="{0D75FDF9-A418-2870-33A1-60E069C0D8C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53843" y="4721126"/>
            <a:ext cx="9906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2" descr="http://flagspot.net/images/v/ve3.gif">
            <a:extLst>
              <a:ext uri="{FF2B5EF4-FFF2-40B4-BE49-F238E27FC236}">
                <a16:creationId xmlns:a16="http://schemas.microsoft.com/office/drawing/2014/main" id="{5E5F2455-444D-BA27-5B19-AC4B13F5076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86610" y="4721126"/>
            <a:ext cx="901700" cy="503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0" name="Picture 26" descr="http://www.ketv.com/image/view/-/17944840/medRes/2/-/maxh/460/maxw/620/-/pimyt2z/-/Chile-flag-jpg.jpg">
            <a:extLst>
              <a:ext uri="{FF2B5EF4-FFF2-40B4-BE49-F238E27FC236}">
                <a16:creationId xmlns:a16="http://schemas.microsoft.com/office/drawing/2014/main" id="{65F34DE0-798A-C91A-D034-59D9E2AAF7D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87553" y="4741158"/>
            <a:ext cx="10715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219A1906-6E43-5A3B-3F10-74D8B1A778E4}"/>
              </a:ext>
            </a:extLst>
          </p:cNvPr>
          <p:cNvSpPr txBox="1"/>
          <p:nvPr/>
        </p:nvSpPr>
        <p:spPr>
          <a:xfrm>
            <a:off x="1272379" y="3132039"/>
            <a:ext cx="2419350" cy="585787"/>
          </a:xfrm>
          <a:prstGeom prst="rect">
            <a:avLst/>
          </a:prstGeom>
          <a:noFill/>
        </p:spPr>
        <p:txBody>
          <a:bodyPr>
            <a:spAutoFit/>
          </a:bodyPr>
          <a:lstStyle/>
          <a:p>
            <a:pPr>
              <a:defRPr/>
            </a:pPr>
            <a:r>
              <a:rPr lang="en-US" sz="1600" dirty="0">
                <a:solidFill>
                  <a:schemeClr val="tx1">
                    <a:lumMod val="75000"/>
                  </a:schemeClr>
                </a:solidFill>
                <a:latin typeface="Calibri" panose="020F0502020204030204" pitchFamily="34" charset="0"/>
              </a:rPr>
              <a:t>Good institutions;</a:t>
            </a:r>
          </a:p>
          <a:p>
            <a:pPr>
              <a:defRPr/>
            </a:pPr>
            <a:r>
              <a:rPr lang="en-US" sz="1600" dirty="0">
                <a:solidFill>
                  <a:schemeClr val="tx1">
                    <a:lumMod val="75000"/>
                  </a:schemeClr>
                </a:solidFill>
                <a:latin typeface="Calibri" panose="020F0502020204030204" pitchFamily="34" charset="0"/>
              </a:rPr>
              <a:t>Countercyclical spending</a:t>
            </a:r>
          </a:p>
        </p:txBody>
      </p:sp>
      <p:sp>
        <p:nvSpPr>
          <p:cNvPr id="42" name="TextBox 41">
            <a:extLst>
              <a:ext uri="{FF2B5EF4-FFF2-40B4-BE49-F238E27FC236}">
                <a16:creationId xmlns:a16="http://schemas.microsoft.com/office/drawing/2014/main" id="{C6935BB2-47D6-B0A0-7A48-C907953A1860}"/>
              </a:ext>
            </a:extLst>
          </p:cNvPr>
          <p:cNvSpPr txBox="1">
            <a:spLocks noChangeArrowheads="1"/>
          </p:cNvSpPr>
          <p:nvPr/>
        </p:nvSpPr>
        <p:spPr bwMode="auto">
          <a:xfrm>
            <a:off x="5026210" y="2435126"/>
            <a:ext cx="24193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ahoma" pitchFamily="34" charset="0"/>
                <a:cs typeface="Arial" pitchFamily="34"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ahoma" pitchFamily="34" charset="0"/>
                <a:cs typeface="Arial" pitchFamily="34"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ahoma" pitchFamily="34" charset="0"/>
                <a:cs typeface="Arial" pitchFamily="34"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ahoma" pitchFamily="34" charset="0"/>
                <a:cs typeface="Arial" pitchFamily="34"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ahoma" pitchFamily="34" charset="0"/>
                <a:cs typeface="Arial" pitchFamily="34"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cs typeface="Arial" pitchFamily="34"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cs typeface="Arial" pitchFamily="34"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cs typeface="Arial" pitchFamily="34"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cs typeface="Arial" pitchFamily="34" charset="0"/>
              </a:defRPr>
            </a:lvl9pPr>
          </a:lstStyle>
          <a:p>
            <a:pPr eaLnBrk="1" hangingPunct="1">
              <a:spcBef>
                <a:spcPct val="0"/>
              </a:spcBef>
              <a:buClrTx/>
              <a:buSzTx/>
              <a:buFontTx/>
              <a:buNone/>
            </a:pPr>
            <a:r>
              <a:rPr lang="en-US" altLang="en-US" sz="1600" dirty="0">
                <a:solidFill>
                  <a:srgbClr val="C00000"/>
                </a:solidFill>
                <a:latin typeface="Calibri" panose="020F0502020204030204" pitchFamily="34" charset="0"/>
              </a:rPr>
              <a:t>Worsened institutions;</a:t>
            </a:r>
          </a:p>
          <a:p>
            <a:pPr eaLnBrk="1" hangingPunct="1">
              <a:spcBef>
                <a:spcPct val="0"/>
              </a:spcBef>
              <a:buClrTx/>
              <a:buSzTx/>
              <a:buFontTx/>
              <a:buNone/>
            </a:pPr>
            <a:r>
              <a:rPr lang="en-US" altLang="en-US" sz="1600" dirty="0">
                <a:solidFill>
                  <a:srgbClr val="C00000"/>
                </a:solidFill>
                <a:latin typeface="Calibri" panose="020F0502020204030204" pitchFamily="34" charset="0"/>
              </a:rPr>
              <a:t>More-cyclical spending.</a:t>
            </a:r>
          </a:p>
        </p:txBody>
      </p:sp>
      <p:sp>
        <p:nvSpPr>
          <p:cNvPr id="43" name="TextBox 42">
            <a:extLst>
              <a:ext uri="{FF2B5EF4-FFF2-40B4-BE49-F238E27FC236}">
                <a16:creationId xmlns:a16="http://schemas.microsoft.com/office/drawing/2014/main" id="{BF7A83A3-7F46-45B9-717F-66AAAC484ADC}"/>
              </a:ext>
            </a:extLst>
          </p:cNvPr>
          <p:cNvSpPr txBox="1">
            <a:spLocks noChangeArrowheads="1"/>
          </p:cNvSpPr>
          <p:nvPr/>
        </p:nvSpPr>
        <p:spPr bwMode="auto">
          <a:xfrm>
            <a:off x="8754153" y="2441090"/>
            <a:ext cx="2286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ahoma" pitchFamily="34" charset="0"/>
                <a:cs typeface="Arial" pitchFamily="34"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ahoma" pitchFamily="34" charset="0"/>
                <a:cs typeface="Arial" pitchFamily="34"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ahoma" pitchFamily="34" charset="0"/>
                <a:cs typeface="Arial" pitchFamily="34"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ahoma" pitchFamily="34" charset="0"/>
                <a:cs typeface="Arial" pitchFamily="34"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ahoma" pitchFamily="34" charset="0"/>
                <a:cs typeface="Arial" pitchFamily="34"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cs typeface="Arial" pitchFamily="34"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cs typeface="Arial" pitchFamily="34"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cs typeface="Arial" pitchFamily="34"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cs typeface="Arial" pitchFamily="34" charset="0"/>
              </a:defRPr>
            </a:lvl9pPr>
          </a:lstStyle>
          <a:p>
            <a:pPr eaLnBrk="1" hangingPunct="1">
              <a:spcBef>
                <a:spcPct val="0"/>
              </a:spcBef>
              <a:buClrTx/>
              <a:buSzTx/>
              <a:buFontTx/>
              <a:buNone/>
            </a:pPr>
            <a:r>
              <a:rPr lang="en-US" altLang="en-US" sz="1600" dirty="0">
                <a:solidFill>
                  <a:srgbClr val="008000"/>
                </a:solidFill>
                <a:latin typeface="Calibri" panose="020F0502020204030204" pitchFamily="34" charset="0"/>
              </a:rPr>
              <a:t>Improved institutions;</a:t>
            </a:r>
          </a:p>
          <a:p>
            <a:pPr eaLnBrk="1" hangingPunct="1">
              <a:spcBef>
                <a:spcPct val="0"/>
              </a:spcBef>
              <a:buClrTx/>
              <a:buSzTx/>
              <a:buFontTx/>
              <a:buNone/>
            </a:pPr>
            <a:r>
              <a:rPr lang="en-US" altLang="en-US" sz="1600" dirty="0">
                <a:solidFill>
                  <a:srgbClr val="008000"/>
                </a:solidFill>
                <a:latin typeface="Calibri" panose="020F0502020204030204" pitchFamily="34" charset="0"/>
              </a:rPr>
              <a:t>Less-cyclical spending.</a:t>
            </a:r>
          </a:p>
        </p:txBody>
      </p:sp>
      <p:sp>
        <p:nvSpPr>
          <p:cNvPr id="44" name="Line 5">
            <a:extLst>
              <a:ext uri="{FF2B5EF4-FFF2-40B4-BE49-F238E27FC236}">
                <a16:creationId xmlns:a16="http://schemas.microsoft.com/office/drawing/2014/main" id="{4395235C-A15E-C095-6556-EC4C205ED6A1}"/>
              </a:ext>
            </a:extLst>
          </p:cNvPr>
          <p:cNvSpPr>
            <a:spLocks noChangeShapeType="1"/>
          </p:cNvSpPr>
          <p:nvPr/>
        </p:nvSpPr>
        <p:spPr bwMode="auto">
          <a:xfrm>
            <a:off x="1272379" y="4340126"/>
            <a:ext cx="2419350" cy="228600"/>
          </a:xfrm>
          <a:prstGeom prst="line">
            <a:avLst/>
          </a:prstGeom>
          <a:noFill/>
          <a:ln w="76200">
            <a:solidFill>
              <a:srgbClr val="0070C0"/>
            </a:solidFill>
            <a:prstDash val="solid"/>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endParaRPr>
          </a:p>
        </p:txBody>
      </p:sp>
      <p:sp>
        <p:nvSpPr>
          <p:cNvPr id="45" name="Line 5">
            <a:extLst>
              <a:ext uri="{FF2B5EF4-FFF2-40B4-BE49-F238E27FC236}">
                <a16:creationId xmlns:a16="http://schemas.microsoft.com/office/drawing/2014/main" id="{23BDD39E-BD7D-E9AD-9FAD-876FA2D3777D}"/>
              </a:ext>
            </a:extLst>
          </p:cNvPr>
          <p:cNvSpPr>
            <a:spLocks noChangeShapeType="1"/>
          </p:cNvSpPr>
          <p:nvPr/>
        </p:nvSpPr>
        <p:spPr bwMode="auto">
          <a:xfrm flipV="1">
            <a:off x="6052528" y="3071364"/>
            <a:ext cx="1283493" cy="444500"/>
          </a:xfrm>
          <a:prstGeom prst="line">
            <a:avLst/>
          </a:prstGeom>
          <a:noFill/>
          <a:ln w="76200">
            <a:solidFill>
              <a:srgbClr val="FF0000"/>
            </a:solidFill>
            <a:prstDash val="solid"/>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endParaRPr>
          </a:p>
        </p:txBody>
      </p:sp>
      <p:sp>
        <p:nvSpPr>
          <p:cNvPr id="46" name="Line 5">
            <a:extLst>
              <a:ext uri="{FF2B5EF4-FFF2-40B4-BE49-F238E27FC236}">
                <a16:creationId xmlns:a16="http://schemas.microsoft.com/office/drawing/2014/main" id="{3C9C4B39-2B72-1DC9-21CD-EB9F84058078}"/>
              </a:ext>
            </a:extLst>
          </p:cNvPr>
          <p:cNvSpPr>
            <a:spLocks noChangeShapeType="1"/>
          </p:cNvSpPr>
          <p:nvPr/>
        </p:nvSpPr>
        <p:spPr bwMode="auto">
          <a:xfrm>
            <a:off x="8956888" y="3444964"/>
            <a:ext cx="1702265" cy="688939"/>
          </a:xfrm>
          <a:prstGeom prst="line">
            <a:avLst/>
          </a:prstGeom>
          <a:noFill/>
          <a:ln w="76200">
            <a:solidFill>
              <a:srgbClr val="00CC00"/>
            </a:solidFill>
            <a:prstDash val="solid"/>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endParaRPr>
          </a:p>
        </p:txBody>
      </p:sp>
      <p:sp>
        <p:nvSpPr>
          <p:cNvPr id="47" name="TextBox 46">
            <a:extLst>
              <a:ext uri="{FF2B5EF4-FFF2-40B4-BE49-F238E27FC236}">
                <a16:creationId xmlns:a16="http://schemas.microsoft.com/office/drawing/2014/main" id="{D32AE7C8-E2CD-EEE7-07D1-C7A6AFF90E27}"/>
              </a:ext>
            </a:extLst>
          </p:cNvPr>
          <p:cNvSpPr txBox="1"/>
          <p:nvPr/>
        </p:nvSpPr>
        <p:spPr>
          <a:xfrm>
            <a:off x="313508" y="5910622"/>
            <a:ext cx="2250937" cy="246221"/>
          </a:xfrm>
          <a:prstGeom prst="rect">
            <a:avLst/>
          </a:prstGeom>
          <a:noFill/>
        </p:spPr>
        <p:txBody>
          <a:bodyPr wrap="none" rtlCol="0">
            <a:spAutoFit/>
          </a:bodyPr>
          <a:lstStyle/>
          <a:p>
            <a:r>
              <a:rPr lang="en-US" sz="1000" dirty="0"/>
              <a:t>Source: API-119 Slides, Unit 24, Slide 29</a:t>
            </a:r>
          </a:p>
        </p:txBody>
      </p:sp>
    </p:spTree>
    <p:extLst>
      <p:ext uri="{BB962C8B-B14F-4D97-AF65-F5344CB8AC3E}">
        <p14:creationId xmlns:p14="http://schemas.microsoft.com/office/powerpoint/2010/main" val="2839443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F90CEE-DFBB-8D06-0615-40F79B98E9FB}"/>
              </a:ext>
            </a:extLst>
          </p:cNvPr>
          <p:cNvSpPr>
            <a:spLocks noGrp="1"/>
          </p:cNvSpPr>
          <p:nvPr>
            <p:ph type="ctrTitle"/>
          </p:nvPr>
        </p:nvSpPr>
        <p:spPr>
          <a:xfrm>
            <a:off x="872836" y="1025381"/>
            <a:ext cx="9144000" cy="1342756"/>
          </a:xfrm>
        </p:spPr>
        <p:txBody>
          <a:bodyPr>
            <a:normAutofit/>
          </a:bodyPr>
          <a:lstStyle/>
          <a:p>
            <a:pPr algn="l"/>
            <a:r>
              <a:rPr lang="es-ES_tradnl" sz="4500" b="1" dirty="0"/>
              <a:t>Twitter </a:t>
            </a:r>
            <a:r>
              <a:rPr lang="es-ES_tradnl" sz="4500" b="1" dirty="0" err="1"/>
              <a:t>Feed</a:t>
            </a:r>
            <a:endParaRPr lang="es-ES_tradnl" sz="4500" b="1" dirty="0"/>
          </a:p>
        </p:txBody>
      </p:sp>
      <p:cxnSp>
        <p:nvCxnSpPr>
          <p:cNvPr id="7" name="Straight Connector 6">
            <a:extLst>
              <a:ext uri="{FF2B5EF4-FFF2-40B4-BE49-F238E27FC236}">
                <a16:creationId xmlns:a16="http://schemas.microsoft.com/office/drawing/2014/main" id="{5CF93E4E-6011-FD8D-752B-79827A55BF30}"/>
              </a:ext>
            </a:extLst>
          </p:cNvPr>
          <p:cNvCxnSpPr>
            <a:cxnSpLocks/>
          </p:cNvCxnSpPr>
          <p:nvPr/>
        </p:nvCxnSpPr>
        <p:spPr>
          <a:xfrm flipH="1">
            <a:off x="0" y="2167207"/>
            <a:ext cx="872836"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pic>
        <p:nvPicPr>
          <p:cNvPr id="9" name="Picture 8">
            <a:extLst>
              <a:ext uri="{FF2B5EF4-FFF2-40B4-BE49-F238E27FC236}">
                <a16:creationId xmlns:a16="http://schemas.microsoft.com/office/drawing/2014/main" id="{34D9508E-621F-C88A-D423-A870483CF058}"/>
              </a:ext>
            </a:extLst>
          </p:cNvPr>
          <p:cNvPicPr>
            <a:picLocks noChangeAspect="1"/>
          </p:cNvPicPr>
          <p:nvPr/>
        </p:nvPicPr>
        <p:blipFill>
          <a:blip r:embed="rId3"/>
          <a:stretch>
            <a:fillRect/>
          </a:stretch>
        </p:blipFill>
        <p:spPr>
          <a:xfrm>
            <a:off x="0" y="6150028"/>
            <a:ext cx="3073043" cy="495878"/>
          </a:xfrm>
          <a:prstGeom prst="rect">
            <a:avLst/>
          </a:prstGeom>
        </p:spPr>
      </p:pic>
      <p:pic>
        <p:nvPicPr>
          <p:cNvPr id="14338" name="Picture 2" descr="mountain aerial photography">
            <a:extLst>
              <a:ext uri="{FF2B5EF4-FFF2-40B4-BE49-F238E27FC236}">
                <a16:creationId xmlns:a16="http://schemas.microsoft.com/office/drawing/2014/main" id="{13046431-9DA7-85E3-6983-B7BB419497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83" r="11968"/>
          <a:stretch/>
        </p:blipFill>
        <p:spPr bwMode="auto">
          <a:xfrm>
            <a:off x="4336473" y="0"/>
            <a:ext cx="78555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027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24</a:t>
            </a:fld>
            <a:endParaRPr lang="es-ES_tradnl"/>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n-US" dirty="0"/>
              <a:t>Twitter Feed</a:t>
            </a:r>
            <a:endParaRPr lang="es-ES_tradnl" dirty="0"/>
          </a:p>
        </p:txBody>
      </p:sp>
      <p:grpSp>
        <p:nvGrpSpPr>
          <p:cNvPr id="10" name="Group 9">
            <a:extLst>
              <a:ext uri="{FF2B5EF4-FFF2-40B4-BE49-F238E27FC236}">
                <a16:creationId xmlns:a16="http://schemas.microsoft.com/office/drawing/2014/main" id="{FF17F256-880D-3397-FB74-0EF07A58C59B}"/>
              </a:ext>
            </a:extLst>
          </p:cNvPr>
          <p:cNvGrpSpPr/>
          <p:nvPr/>
        </p:nvGrpSpPr>
        <p:grpSpPr>
          <a:xfrm>
            <a:off x="2209800" y="1783194"/>
            <a:ext cx="7772401" cy="1243542"/>
            <a:chOff x="838199" y="1457742"/>
            <a:chExt cx="7772401" cy="1243542"/>
          </a:xfrm>
        </p:grpSpPr>
        <p:pic>
          <p:nvPicPr>
            <p:cNvPr id="2" name="Picture 1">
              <a:extLst>
                <a:ext uri="{FF2B5EF4-FFF2-40B4-BE49-F238E27FC236}">
                  <a16:creationId xmlns:a16="http://schemas.microsoft.com/office/drawing/2014/main" id="{FA5F93BA-2D6A-45E1-54BB-AA80D164A4F7}"/>
                </a:ext>
              </a:extLst>
            </p:cNvPr>
            <p:cNvPicPr>
              <a:picLocks noChangeAspect="1"/>
            </p:cNvPicPr>
            <p:nvPr/>
          </p:nvPicPr>
          <p:blipFill rotWithShape="1">
            <a:blip r:embed="rId4"/>
            <a:srcRect b="52798"/>
            <a:stretch/>
          </p:blipFill>
          <p:spPr>
            <a:xfrm>
              <a:off x="838200" y="1457742"/>
              <a:ext cx="7772400" cy="710642"/>
            </a:xfrm>
            <a:prstGeom prst="rect">
              <a:avLst/>
            </a:prstGeom>
          </p:spPr>
        </p:pic>
        <p:sp>
          <p:nvSpPr>
            <p:cNvPr id="6" name="Rectangle 5">
              <a:extLst>
                <a:ext uri="{FF2B5EF4-FFF2-40B4-BE49-F238E27FC236}">
                  <a16:creationId xmlns:a16="http://schemas.microsoft.com/office/drawing/2014/main" id="{48774F25-61A2-A7F2-05DD-629E0CC04C2E}"/>
                </a:ext>
              </a:extLst>
            </p:cNvPr>
            <p:cNvSpPr/>
            <p:nvPr/>
          </p:nvSpPr>
          <p:spPr>
            <a:xfrm>
              <a:off x="1602856" y="1707272"/>
              <a:ext cx="7007743" cy="710642"/>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spcBef>
                  <a:spcPts val="0"/>
                </a:spcBef>
                <a:spcAft>
                  <a:spcPts val="0"/>
                </a:spcAft>
              </a:pPr>
              <a:r>
                <a:rPr lang="en-US" sz="1200" dirty="0">
                  <a:effectLst/>
                  <a:ea typeface="Calibri" panose="020F0502020204030204" pitchFamily="34" charset="0"/>
                  <a:cs typeface="Times New Roman" panose="02020603050405020304" pitchFamily="18" charset="0"/>
                </a:rPr>
                <a:t>Thanks to our new fiscal rule, the government will start saving in times of abundance. Building reserves is necessary to increase government spending when commodity prices are low. Our new fund, called “Peru </a:t>
              </a:r>
              <a:r>
                <a:rPr lang="en-US" sz="1200" dirty="0" err="1">
                  <a:effectLst/>
                  <a:ea typeface="Calibri" panose="020F0502020204030204" pitchFamily="34" charset="0"/>
                  <a:cs typeface="Times New Roman" panose="02020603050405020304" pitchFamily="18" charset="0"/>
                </a:rPr>
                <a:t>Prospera</a:t>
              </a:r>
              <a:r>
                <a:rPr lang="en-US" sz="1200" dirty="0">
                  <a:effectLst/>
                  <a:ea typeface="Calibri" panose="020F0502020204030204" pitchFamily="34" charset="0"/>
                  <a:cs typeface="Times New Roman" panose="02020603050405020304" pitchFamily="18" charset="0"/>
                </a:rPr>
                <a:t>,” will serve as our insurance policy! </a:t>
              </a:r>
              <a:r>
                <a:rPr lang="en-US" sz="1200" dirty="0">
                  <a:solidFill>
                    <a:srgbClr val="00B0F0"/>
                  </a:solidFill>
                  <a:effectLst/>
                  <a:ea typeface="Calibri" panose="020F0502020204030204" pitchFamily="34" charset="0"/>
                  <a:cs typeface="Times New Roman" panose="02020603050405020304" pitchFamily="18" charset="0"/>
                </a:rPr>
                <a:t>#</a:t>
              </a:r>
              <a:r>
                <a:rPr lang="en-US" sz="1200" dirty="0" err="1">
                  <a:solidFill>
                    <a:srgbClr val="00B0F0"/>
                  </a:solidFill>
                  <a:effectLst/>
                  <a:ea typeface="Calibri" panose="020F0502020204030204" pitchFamily="34" charset="0"/>
                  <a:cs typeface="Times New Roman" panose="02020603050405020304" pitchFamily="18" charset="0"/>
                </a:rPr>
                <a:t>PeruProspera</a:t>
              </a:r>
              <a:r>
                <a:rPr lang="en-US" sz="1200" dirty="0">
                  <a:solidFill>
                    <a:srgbClr val="00B0F0"/>
                  </a:solidFill>
                  <a:effectLst/>
                  <a:ea typeface="Calibri" panose="020F0502020204030204" pitchFamily="34" charset="0"/>
                  <a:cs typeface="Times New Roman" panose="02020603050405020304" pitchFamily="18" charset="0"/>
                </a:rPr>
                <a:t> #Save #</a:t>
              </a:r>
              <a:r>
                <a:rPr lang="en-US" sz="1200" dirty="0" err="1">
                  <a:solidFill>
                    <a:srgbClr val="00B0F0"/>
                  </a:solidFill>
                  <a:effectLst/>
                  <a:ea typeface="Calibri" panose="020F0502020204030204" pitchFamily="34" charset="0"/>
                  <a:cs typeface="Times New Roman" panose="02020603050405020304" pitchFamily="18" charset="0"/>
                </a:rPr>
                <a:t>InsurancePolicy</a:t>
              </a:r>
              <a:endParaRPr lang="en-US" sz="1200" dirty="0">
                <a:effectLst/>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B717BA3C-2C46-2443-41F8-0DAC6EA037B6}"/>
                </a:ext>
              </a:extLst>
            </p:cNvPr>
            <p:cNvPicPr>
              <a:picLocks noChangeAspect="1"/>
            </p:cNvPicPr>
            <p:nvPr/>
          </p:nvPicPr>
          <p:blipFill rotWithShape="1">
            <a:blip r:embed="rId4"/>
            <a:srcRect t="75121"/>
            <a:stretch/>
          </p:blipFill>
          <p:spPr>
            <a:xfrm>
              <a:off x="838199" y="2326715"/>
              <a:ext cx="7772400" cy="374569"/>
            </a:xfrm>
            <a:prstGeom prst="rect">
              <a:avLst/>
            </a:prstGeom>
          </p:spPr>
        </p:pic>
      </p:grpSp>
      <p:grpSp>
        <p:nvGrpSpPr>
          <p:cNvPr id="15" name="Group 14">
            <a:extLst>
              <a:ext uri="{FF2B5EF4-FFF2-40B4-BE49-F238E27FC236}">
                <a16:creationId xmlns:a16="http://schemas.microsoft.com/office/drawing/2014/main" id="{175EA69B-922F-A073-6482-209C5CFFE1C9}"/>
              </a:ext>
            </a:extLst>
          </p:cNvPr>
          <p:cNvGrpSpPr/>
          <p:nvPr/>
        </p:nvGrpSpPr>
        <p:grpSpPr>
          <a:xfrm>
            <a:off x="2201113" y="4576592"/>
            <a:ext cx="7772400" cy="1232407"/>
            <a:chOff x="838199" y="5055170"/>
            <a:chExt cx="7772400" cy="1232407"/>
          </a:xfrm>
        </p:grpSpPr>
        <p:pic>
          <p:nvPicPr>
            <p:cNvPr id="5" name="Picture 4">
              <a:extLst>
                <a:ext uri="{FF2B5EF4-FFF2-40B4-BE49-F238E27FC236}">
                  <a16:creationId xmlns:a16="http://schemas.microsoft.com/office/drawing/2014/main" id="{96E80EE7-FB74-34A4-89D4-2EA9EE25C634}"/>
                </a:ext>
              </a:extLst>
            </p:cNvPr>
            <p:cNvPicPr>
              <a:picLocks noChangeAspect="1"/>
            </p:cNvPicPr>
            <p:nvPr/>
          </p:nvPicPr>
          <p:blipFill>
            <a:blip r:embed="rId5"/>
            <a:stretch>
              <a:fillRect/>
            </a:stretch>
          </p:blipFill>
          <p:spPr>
            <a:xfrm>
              <a:off x="838199" y="5055170"/>
              <a:ext cx="7772400" cy="1169425"/>
            </a:xfrm>
            <a:prstGeom prst="rect">
              <a:avLst/>
            </a:prstGeom>
          </p:spPr>
        </p:pic>
        <p:sp>
          <p:nvSpPr>
            <p:cNvPr id="11" name="Rectangle 10">
              <a:extLst>
                <a:ext uri="{FF2B5EF4-FFF2-40B4-BE49-F238E27FC236}">
                  <a16:creationId xmlns:a16="http://schemas.microsoft.com/office/drawing/2014/main" id="{CDFC172C-59C2-E14D-EAF6-D756866B6D2E}"/>
                </a:ext>
              </a:extLst>
            </p:cNvPr>
            <p:cNvSpPr/>
            <p:nvPr/>
          </p:nvSpPr>
          <p:spPr>
            <a:xfrm>
              <a:off x="1602856" y="5293565"/>
              <a:ext cx="7007743" cy="710642"/>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spcBef>
                  <a:spcPts val="0"/>
                </a:spcBef>
                <a:spcAft>
                  <a:spcPts val="0"/>
                </a:spcAft>
              </a:pPr>
              <a:r>
                <a:rPr lang="en-US" sz="1200" dirty="0">
                  <a:effectLst/>
                  <a:ea typeface="Calibri" panose="020F0502020204030204" pitchFamily="34" charset="0"/>
                  <a:cs typeface="Times New Roman" panose="02020603050405020304" pitchFamily="18" charset="0"/>
                </a:rPr>
                <a:t>Let’s avoid inflation. Let’s maintain our competitiveness as exporters. Let’s save when commodity prices are high to overcome the next economic recession. </a:t>
              </a:r>
              <a:r>
                <a:rPr lang="en-US" sz="1200" dirty="0">
                  <a:ea typeface="Calibri" panose="020F0502020204030204" pitchFamily="34" charset="0"/>
                  <a:cs typeface="Times New Roman" panose="02020603050405020304" pitchFamily="18" charset="0"/>
                </a:rPr>
                <a:t>Our new fund, Peru </a:t>
              </a:r>
              <a:r>
                <a:rPr lang="en-US" sz="1200" dirty="0" err="1">
                  <a:ea typeface="Calibri" panose="020F0502020204030204" pitchFamily="34" charset="0"/>
                  <a:cs typeface="Times New Roman" panose="02020603050405020304" pitchFamily="18" charset="0"/>
                </a:rPr>
                <a:t>Prospera</a:t>
              </a:r>
              <a:r>
                <a:rPr lang="en-US" sz="1200" dirty="0">
                  <a:ea typeface="Calibri" panose="020F0502020204030204" pitchFamily="34" charset="0"/>
                  <a:cs typeface="Times New Roman" panose="02020603050405020304" pitchFamily="18" charset="0"/>
                </a:rPr>
                <a:t>, will help us achieve that and more. Please find a detailed explanation in the link in bio.</a:t>
              </a:r>
              <a:r>
                <a:rPr lang="en-US" sz="1200" dirty="0">
                  <a:effectLst/>
                  <a:ea typeface="Calibri" panose="020F0502020204030204" pitchFamily="34" charset="0"/>
                  <a:cs typeface="Times New Roman" panose="02020603050405020304" pitchFamily="18" charset="0"/>
                </a:rPr>
                <a:t>  </a:t>
              </a:r>
              <a:r>
                <a:rPr lang="en-US" sz="1200" dirty="0">
                  <a:solidFill>
                    <a:srgbClr val="00B0F0"/>
                  </a:solidFill>
                  <a:effectLst/>
                  <a:ea typeface="Calibri" panose="020F0502020204030204" pitchFamily="34" charset="0"/>
                  <a:cs typeface="Times New Roman" panose="02020603050405020304" pitchFamily="18" charset="0"/>
                </a:rPr>
                <a:t>#</a:t>
              </a:r>
              <a:r>
                <a:rPr lang="en-US" sz="1200" dirty="0" err="1">
                  <a:solidFill>
                    <a:srgbClr val="00B0F0"/>
                  </a:solidFill>
                  <a:ea typeface="Calibri" panose="020F0502020204030204" pitchFamily="34" charset="0"/>
                  <a:cs typeface="Times New Roman" panose="02020603050405020304" pitchFamily="18" charset="0"/>
                </a:rPr>
                <a:t>GoodInstitutions</a:t>
              </a:r>
              <a:r>
                <a:rPr lang="en-US" sz="1200" dirty="0">
                  <a:solidFill>
                    <a:srgbClr val="00B0F0"/>
                  </a:solidFill>
                  <a:effectLst/>
                  <a:ea typeface="Calibri" panose="020F0502020204030204" pitchFamily="34" charset="0"/>
                  <a:cs typeface="Times New Roman" panose="02020603050405020304" pitchFamily="18" charset="0"/>
                </a:rPr>
                <a:t> #</a:t>
              </a:r>
              <a:r>
                <a:rPr lang="en-US" sz="1200" dirty="0" err="1">
                  <a:solidFill>
                    <a:srgbClr val="00B0F0"/>
                  </a:solidFill>
                  <a:ea typeface="Calibri" panose="020F0502020204030204" pitchFamily="34" charset="0"/>
                  <a:cs typeface="Times New Roman" panose="02020603050405020304" pitchFamily="18" charset="0"/>
                </a:rPr>
                <a:t>BestPractices</a:t>
              </a:r>
              <a:r>
                <a:rPr lang="en-US" sz="1200" dirty="0">
                  <a:solidFill>
                    <a:srgbClr val="00B0F0"/>
                  </a:solidFill>
                  <a:effectLst/>
                  <a:ea typeface="Calibri" panose="020F0502020204030204" pitchFamily="34" charset="0"/>
                  <a:cs typeface="Times New Roman" panose="02020603050405020304" pitchFamily="18" charset="0"/>
                </a:rPr>
                <a:t> #</a:t>
              </a:r>
              <a:r>
                <a:rPr lang="en-US" sz="1200" dirty="0" err="1">
                  <a:solidFill>
                    <a:srgbClr val="00B0F0"/>
                  </a:solidFill>
                  <a:effectLst/>
                  <a:ea typeface="Calibri" panose="020F0502020204030204" pitchFamily="34" charset="0"/>
                  <a:cs typeface="Times New Roman" panose="02020603050405020304" pitchFamily="18" charset="0"/>
                </a:rPr>
                <a:t>PeruProspera</a:t>
              </a:r>
              <a:endParaRPr lang="en-US" sz="1200" dirty="0">
                <a:effectLst/>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5E8CC4E8-B0AE-A317-9AD2-7CBEBF44174A}"/>
                </a:ext>
              </a:extLst>
            </p:cNvPr>
            <p:cNvPicPr>
              <a:picLocks noChangeAspect="1"/>
            </p:cNvPicPr>
            <p:nvPr/>
          </p:nvPicPr>
          <p:blipFill rotWithShape="1">
            <a:blip r:embed="rId4"/>
            <a:srcRect t="75121"/>
            <a:stretch/>
          </p:blipFill>
          <p:spPr>
            <a:xfrm>
              <a:off x="838199" y="5913008"/>
              <a:ext cx="7772400" cy="374569"/>
            </a:xfrm>
            <a:prstGeom prst="rect">
              <a:avLst/>
            </a:prstGeom>
          </p:spPr>
        </p:pic>
      </p:grpSp>
      <p:grpSp>
        <p:nvGrpSpPr>
          <p:cNvPr id="14" name="Group 13">
            <a:extLst>
              <a:ext uri="{FF2B5EF4-FFF2-40B4-BE49-F238E27FC236}">
                <a16:creationId xmlns:a16="http://schemas.microsoft.com/office/drawing/2014/main" id="{EA571F5E-217D-37D4-C4EE-509006BEE5B5}"/>
              </a:ext>
            </a:extLst>
          </p:cNvPr>
          <p:cNvGrpSpPr/>
          <p:nvPr/>
        </p:nvGrpSpPr>
        <p:grpSpPr>
          <a:xfrm>
            <a:off x="2209800" y="3158491"/>
            <a:ext cx="7772400" cy="1281404"/>
            <a:chOff x="838199" y="2913638"/>
            <a:chExt cx="7772400" cy="1281404"/>
          </a:xfrm>
        </p:grpSpPr>
        <p:pic>
          <p:nvPicPr>
            <p:cNvPr id="3" name="Picture 2">
              <a:extLst>
                <a:ext uri="{FF2B5EF4-FFF2-40B4-BE49-F238E27FC236}">
                  <a16:creationId xmlns:a16="http://schemas.microsoft.com/office/drawing/2014/main" id="{B06C52E1-C2BA-B91E-F6B9-C33A7D96E062}"/>
                </a:ext>
              </a:extLst>
            </p:cNvPr>
            <p:cNvPicPr>
              <a:picLocks noChangeAspect="1"/>
            </p:cNvPicPr>
            <p:nvPr/>
          </p:nvPicPr>
          <p:blipFill rotWithShape="1">
            <a:blip r:embed="rId6"/>
            <a:srcRect t="82820"/>
            <a:stretch/>
          </p:blipFill>
          <p:spPr>
            <a:xfrm>
              <a:off x="838199" y="3893194"/>
              <a:ext cx="7772400" cy="301848"/>
            </a:xfrm>
            <a:prstGeom prst="rect">
              <a:avLst/>
            </a:prstGeom>
          </p:spPr>
        </p:pic>
        <p:pic>
          <p:nvPicPr>
            <p:cNvPr id="8" name="Picture 7">
              <a:extLst>
                <a:ext uri="{FF2B5EF4-FFF2-40B4-BE49-F238E27FC236}">
                  <a16:creationId xmlns:a16="http://schemas.microsoft.com/office/drawing/2014/main" id="{7A25D877-EC21-294F-368D-75DD6D1DAE1F}"/>
                </a:ext>
              </a:extLst>
            </p:cNvPr>
            <p:cNvPicPr>
              <a:picLocks noChangeAspect="1"/>
            </p:cNvPicPr>
            <p:nvPr/>
          </p:nvPicPr>
          <p:blipFill rotWithShape="1">
            <a:blip r:embed="rId6"/>
            <a:srcRect b="55515"/>
            <a:stretch/>
          </p:blipFill>
          <p:spPr>
            <a:xfrm>
              <a:off x="838199" y="2913638"/>
              <a:ext cx="7772400" cy="781584"/>
            </a:xfrm>
            <a:prstGeom prst="rect">
              <a:avLst/>
            </a:prstGeom>
          </p:spPr>
        </p:pic>
        <p:sp>
          <p:nvSpPr>
            <p:cNvPr id="13" name="Rectangle 12">
              <a:extLst>
                <a:ext uri="{FF2B5EF4-FFF2-40B4-BE49-F238E27FC236}">
                  <a16:creationId xmlns:a16="http://schemas.microsoft.com/office/drawing/2014/main" id="{7F27B9E0-F047-DB0A-1044-41BC44CF9515}"/>
                </a:ext>
              </a:extLst>
            </p:cNvPr>
            <p:cNvSpPr/>
            <p:nvPr/>
          </p:nvSpPr>
          <p:spPr>
            <a:xfrm>
              <a:off x="1536521" y="3165958"/>
              <a:ext cx="7007743" cy="710642"/>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spcBef>
                  <a:spcPts val="0"/>
                </a:spcBef>
                <a:spcAft>
                  <a:spcPts val="0"/>
                </a:spcAft>
              </a:pPr>
              <a:r>
                <a:rPr lang="en-US" sz="1200" dirty="0">
                  <a:effectLst/>
                  <a:ea typeface="Calibri" panose="020F0502020204030204" pitchFamily="34" charset="0"/>
                  <a:cs typeface="Times New Roman" panose="02020603050405020304" pitchFamily="18" charset="0"/>
                </a:rPr>
                <a:t>Peru </a:t>
              </a:r>
              <a:r>
                <a:rPr lang="en-US" sz="1200" dirty="0" err="1">
                  <a:effectLst/>
                  <a:ea typeface="Calibri" panose="020F0502020204030204" pitchFamily="34" charset="0"/>
                  <a:cs typeface="Times New Roman" panose="02020603050405020304" pitchFamily="18" charset="0"/>
                </a:rPr>
                <a:t>Prospera</a:t>
              </a:r>
              <a:r>
                <a:rPr lang="en-US" sz="1200" dirty="0">
                  <a:effectLst/>
                  <a:ea typeface="Calibri" panose="020F0502020204030204" pitchFamily="34" charset="0"/>
                  <a:cs typeface="Times New Roman" panose="02020603050405020304" pitchFamily="18" charset="0"/>
                </a:rPr>
                <a:t>, our new sovereign wealth fund, will be invested in an internationally diversified portfolio. Additionally, Peru </a:t>
              </a:r>
              <a:r>
                <a:rPr lang="en-US" sz="1200" dirty="0" err="1">
                  <a:effectLst/>
                  <a:ea typeface="Calibri" panose="020F0502020204030204" pitchFamily="34" charset="0"/>
                  <a:cs typeface="Times New Roman" panose="02020603050405020304" pitchFamily="18" charset="0"/>
                </a:rPr>
                <a:t>Prospera</a:t>
              </a:r>
              <a:r>
                <a:rPr lang="en-US" sz="1200" dirty="0">
                  <a:effectLst/>
                  <a:ea typeface="Calibri" panose="020F0502020204030204" pitchFamily="34" charset="0"/>
                  <a:cs typeface="Times New Roman" panose="02020603050405020304" pitchFamily="18" charset="0"/>
                </a:rPr>
                <a:t> will be professionally managed, which means that it will have no political interference. </a:t>
              </a:r>
              <a:r>
                <a:rPr lang="en-US" sz="1200" dirty="0">
                  <a:solidFill>
                    <a:srgbClr val="00B0F0"/>
                  </a:solidFill>
                  <a:effectLst/>
                  <a:ea typeface="Calibri" panose="020F0502020204030204" pitchFamily="34" charset="0"/>
                  <a:cs typeface="Times New Roman" panose="02020603050405020304" pitchFamily="18" charset="0"/>
                </a:rPr>
                <a:t>#</a:t>
              </a:r>
              <a:r>
                <a:rPr lang="en-US" sz="1200" dirty="0" err="1">
                  <a:solidFill>
                    <a:srgbClr val="00B0F0"/>
                  </a:solidFill>
                  <a:effectLst/>
                  <a:ea typeface="Calibri" panose="020F0502020204030204" pitchFamily="34" charset="0"/>
                  <a:cs typeface="Times New Roman" panose="02020603050405020304" pitchFamily="18" charset="0"/>
                </a:rPr>
                <a:t>InternationallyDiversified</a:t>
              </a:r>
              <a:r>
                <a:rPr lang="en-US" sz="1200" dirty="0">
                  <a:solidFill>
                    <a:srgbClr val="00B0F0"/>
                  </a:solidFill>
                  <a:effectLst/>
                  <a:ea typeface="Calibri" panose="020F0502020204030204" pitchFamily="34" charset="0"/>
                  <a:cs typeface="Times New Roman" panose="02020603050405020304" pitchFamily="18" charset="0"/>
                </a:rPr>
                <a:t> #</a:t>
              </a:r>
              <a:r>
                <a:rPr lang="en-US" sz="1200" dirty="0" err="1">
                  <a:solidFill>
                    <a:srgbClr val="00B0F0"/>
                  </a:solidFill>
                  <a:ea typeface="Calibri" panose="020F0502020204030204" pitchFamily="34" charset="0"/>
                  <a:cs typeface="Times New Roman" panose="02020603050405020304" pitchFamily="18" charset="0"/>
                </a:rPr>
                <a:t>ProfessionallyManaged</a:t>
              </a:r>
              <a:r>
                <a:rPr lang="en-US" sz="1200" dirty="0">
                  <a:solidFill>
                    <a:srgbClr val="00B0F0"/>
                  </a:solidFill>
                  <a:effectLst/>
                  <a:ea typeface="Calibri" panose="020F0502020204030204" pitchFamily="34" charset="0"/>
                  <a:cs typeface="Times New Roman" panose="02020603050405020304" pitchFamily="18" charset="0"/>
                </a:rPr>
                <a:t> #</a:t>
              </a:r>
              <a:r>
                <a:rPr lang="en-US" sz="1200" dirty="0" err="1">
                  <a:solidFill>
                    <a:srgbClr val="00B0F0"/>
                  </a:solidFill>
                  <a:ea typeface="Calibri" panose="020F0502020204030204" pitchFamily="34" charset="0"/>
                  <a:cs typeface="Times New Roman" panose="02020603050405020304" pitchFamily="18" charset="0"/>
                </a:rPr>
                <a:t>PeruProspera</a:t>
              </a:r>
              <a:endParaRPr lang="en-US" sz="1200" dirty="0">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847610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25</a:t>
            </a:fld>
            <a:endParaRPr lang="es-ES_tradnl"/>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n-US" dirty="0"/>
              <a:t>Twitter Feed </a:t>
            </a:r>
            <a:r>
              <a:rPr lang="en-US" sz="3000" dirty="0"/>
              <a:t>(continued)</a:t>
            </a:r>
            <a:endParaRPr lang="es-ES_tradnl" sz="3000" dirty="0"/>
          </a:p>
        </p:txBody>
      </p:sp>
      <p:grpSp>
        <p:nvGrpSpPr>
          <p:cNvPr id="10" name="Group 9">
            <a:extLst>
              <a:ext uri="{FF2B5EF4-FFF2-40B4-BE49-F238E27FC236}">
                <a16:creationId xmlns:a16="http://schemas.microsoft.com/office/drawing/2014/main" id="{FF17F256-880D-3397-FB74-0EF07A58C59B}"/>
              </a:ext>
            </a:extLst>
          </p:cNvPr>
          <p:cNvGrpSpPr/>
          <p:nvPr/>
        </p:nvGrpSpPr>
        <p:grpSpPr>
          <a:xfrm>
            <a:off x="2209800" y="1783194"/>
            <a:ext cx="7772401" cy="1243542"/>
            <a:chOff x="838199" y="1457742"/>
            <a:chExt cx="7772401" cy="1243542"/>
          </a:xfrm>
        </p:grpSpPr>
        <p:pic>
          <p:nvPicPr>
            <p:cNvPr id="2" name="Picture 1">
              <a:extLst>
                <a:ext uri="{FF2B5EF4-FFF2-40B4-BE49-F238E27FC236}">
                  <a16:creationId xmlns:a16="http://schemas.microsoft.com/office/drawing/2014/main" id="{FA5F93BA-2D6A-45E1-54BB-AA80D164A4F7}"/>
                </a:ext>
              </a:extLst>
            </p:cNvPr>
            <p:cNvPicPr>
              <a:picLocks noChangeAspect="1"/>
            </p:cNvPicPr>
            <p:nvPr/>
          </p:nvPicPr>
          <p:blipFill rotWithShape="1">
            <a:blip r:embed="rId4"/>
            <a:srcRect b="52798"/>
            <a:stretch/>
          </p:blipFill>
          <p:spPr>
            <a:xfrm>
              <a:off x="838200" y="1457742"/>
              <a:ext cx="7772400" cy="710642"/>
            </a:xfrm>
            <a:prstGeom prst="rect">
              <a:avLst/>
            </a:prstGeom>
          </p:spPr>
        </p:pic>
        <p:sp>
          <p:nvSpPr>
            <p:cNvPr id="6" name="Rectangle 5">
              <a:extLst>
                <a:ext uri="{FF2B5EF4-FFF2-40B4-BE49-F238E27FC236}">
                  <a16:creationId xmlns:a16="http://schemas.microsoft.com/office/drawing/2014/main" id="{48774F25-61A2-A7F2-05DD-629E0CC04C2E}"/>
                </a:ext>
              </a:extLst>
            </p:cNvPr>
            <p:cNvSpPr/>
            <p:nvPr/>
          </p:nvSpPr>
          <p:spPr>
            <a:xfrm>
              <a:off x="1602856" y="1707272"/>
              <a:ext cx="7007743" cy="710642"/>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spcBef>
                  <a:spcPts val="0"/>
                </a:spcBef>
                <a:spcAft>
                  <a:spcPts val="0"/>
                </a:spcAft>
              </a:pPr>
              <a:r>
                <a:rPr lang="en-US" sz="1200" dirty="0">
                  <a:ea typeface="Calibri" panose="020F0502020204030204" pitchFamily="34" charset="0"/>
                  <a:cs typeface="Times New Roman" panose="02020603050405020304" pitchFamily="18" charset="0"/>
                </a:rPr>
                <a:t>In 2013,</a:t>
              </a:r>
              <a:r>
                <a:rPr lang="en-US" sz="1200" dirty="0">
                  <a:effectLst/>
                  <a:ea typeface="Calibri" panose="020F0502020204030204" pitchFamily="34" charset="0"/>
                  <a:cs typeface="Times New Roman" panose="02020603050405020304" pitchFamily="18" charset="0"/>
                </a:rPr>
                <a:t> we suffered a credit and hosing boom in Peru. Bank credit grew at an annual rate of </a:t>
              </a:r>
              <a:r>
                <a:rPr lang="en-US" sz="1200" dirty="0">
                  <a:ea typeface="Calibri" panose="020F0502020204030204" pitchFamily="34" charset="0"/>
                  <a:cs typeface="Times New Roman" panose="02020603050405020304" pitchFamily="18" charset="0"/>
                </a:rPr>
                <a:t>20% for more than 4 years. This happens when commodity prices are high and government spending goes through the roof. We can avoid this simply by saving our excess in tax revenues. </a:t>
              </a:r>
              <a:r>
                <a:rPr lang="en-US" sz="1200" dirty="0">
                  <a:solidFill>
                    <a:srgbClr val="00B0F0"/>
                  </a:solidFill>
                  <a:effectLst/>
                  <a:ea typeface="Calibri" panose="020F0502020204030204" pitchFamily="34" charset="0"/>
                  <a:cs typeface="Times New Roman" panose="02020603050405020304" pitchFamily="18" charset="0"/>
                </a:rPr>
                <a:t>#</a:t>
              </a:r>
              <a:r>
                <a:rPr lang="en-US" sz="1200" dirty="0" err="1">
                  <a:solidFill>
                    <a:srgbClr val="00B0F0"/>
                  </a:solidFill>
                  <a:effectLst/>
                  <a:ea typeface="Calibri" panose="020F0502020204030204" pitchFamily="34" charset="0"/>
                  <a:cs typeface="Times New Roman" panose="02020603050405020304" pitchFamily="18" charset="0"/>
                </a:rPr>
                <a:t>PeruProspera</a:t>
              </a:r>
              <a:r>
                <a:rPr lang="en-US" sz="1200" dirty="0">
                  <a:solidFill>
                    <a:srgbClr val="00B0F0"/>
                  </a:solidFill>
                  <a:effectLst/>
                  <a:ea typeface="Calibri" panose="020F0502020204030204" pitchFamily="34" charset="0"/>
                  <a:cs typeface="Times New Roman" panose="02020603050405020304" pitchFamily="18" charset="0"/>
                </a:rPr>
                <a:t> #Save </a:t>
              </a:r>
              <a:r>
                <a:rPr lang="en-US" sz="1200" dirty="0">
                  <a:solidFill>
                    <a:srgbClr val="00B0F0"/>
                  </a:solidFill>
                  <a:ea typeface="Calibri" panose="020F0502020204030204" pitchFamily="34" charset="0"/>
                  <a:cs typeface="Times New Roman" panose="02020603050405020304" pitchFamily="18" charset="0"/>
                </a:rPr>
                <a:t>#Future #Austerity</a:t>
              </a:r>
              <a:endParaRPr lang="en-US" sz="1200" dirty="0">
                <a:effectLst/>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B717BA3C-2C46-2443-41F8-0DAC6EA037B6}"/>
                </a:ext>
              </a:extLst>
            </p:cNvPr>
            <p:cNvPicPr>
              <a:picLocks noChangeAspect="1"/>
            </p:cNvPicPr>
            <p:nvPr/>
          </p:nvPicPr>
          <p:blipFill rotWithShape="1">
            <a:blip r:embed="rId4"/>
            <a:srcRect t="75121"/>
            <a:stretch/>
          </p:blipFill>
          <p:spPr>
            <a:xfrm>
              <a:off x="838199" y="2326715"/>
              <a:ext cx="7772400" cy="374569"/>
            </a:xfrm>
            <a:prstGeom prst="rect">
              <a:avLst/>
            </a:prstGeom>
          </p:spPr>
        </p:pic>
      </p:grpSp>
      <p:grpSp>
        <p:nvGrpSpPr>
          <p:cNvPr id="15" name="Group 14">
            <a:extLst>
              <a:ext uri="{FF2B5EF4-FFF2-40B4-BE49-F238E27FC236}">
                <a16:creationId xmlns:a16="http://schemas.microsoft.com/office/drawing/2014/main" id="{175EA69B-922F-A073-6482-209C5CFFE1C9}"/>
              </a:ext>
            </a:extLst>
          </p:cNvPr>
          <p:cNvGrpSpPr/>
          <p:nvPr/>
        </p:nvGrpSpPr>
        <p:grpSpPr>
          <a:xfrm>
            <a:off x="2201113" y="4576592"/>
            <a:ext cx="7772400" cy="1232407"/>
            <a:chOff x="838199" y="5055170"/>
            <a:chExt cx="7772400" cy="1232407"/>
          </a:xfrm>
        </p:grpSpPr>
        <p:pic>
          <p:nvPicPr>
            <p:cNvPr id="5" name="Picture 4">
              <a:extLst>
                <a:ext uri="{FF2B5EF4-FFF2-40B4-BE49-F238E27FC236}">
                  <a16:creationId xmlns:a16="http://schemas.microsoft.com/office/drawing/2014/main" id="{96E80EE7-FB74-34A4-89D4-2EA9EE25C634}"/>
                </a:ext>
              </a:extLst>
            </p:cNvPr>
            <p:cNvPicPr>
              <a:picLocks noChangeAspect="1"/>
            </p:cNvPicPr>
            <p:nvPr/>
          </p:nvPicPr>
          <p:blipFill>
            <a:blip r:embed="rId5"/>
            <a:stretch>
              <a:fillRect/>
            </a:stretch>
          </p:blipFill>
          <p:spPr>
            <a:xfrm>
              <a:off x="838199" y="5055170"/>
              <a:ext cx="7772400" cy="1169425"/>
            </a:xfrm>
            <a:prstGeom prst="rect">
              <a:avLst/>
            </a:prstGeom>
          </p:spPr>
        </p:pic>
        <p:sp>
          <p:nvSpPr>
            <p:cNvPr id="11" name="Rectangle 10">
              <a:extLst>
                <a:ext uri="{FF2B5EF4-FFF2-40B4-BE49-F238E27FC236}">
                  <a16:creationId xmlns:a16="http://schemas.microsoft.com/office/drawing/2014/main" id="{CDFC172C-59C2-E14D-EAF6-D756866B6D2E}"/>
                </a:ext>
              </a:extLst>
            </p:cNvPr>
            <p:cNvSpPr/>
            <p:nvPr/>
          </p:nvSpPr>
          <p:spPr>
            <a:xfrm>
              <a:off x="1602856" y="5293565"/>
              <a:ext cx="7007743" cy="710642"/>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spcBef>
                  <a:spcPts val="0"/>
                </a:spcBef>
                <a:spcAft>
                  <a:spcPts val="0"/>
                </a:spcAft>
              </a:pPr>
              <a:r>
                <a:rPr lang="en-US" sz="1200" dirty="0">
                  <a:solidFill>
                    <a:schemeClr val="tx1"/>
                  </a:solidFill>
                  <a:effectLst/>
                  <a:ea typeface="Calibri" panose="020F0502020204030204" pitchFamily="34" charset="0"/>
                  <a:cs typeface="Times New Roman" panose="02020603050405020304" pitchFamily="18" charset="0"/>
                </a:rPr>
                <a:t>The Ministry of Finance has put together a list of generally accepted principles that will dictate how </a:t>
              </a:r>
              <a:r>
                <a:rPr lang="en-US" sz="1200" dirty="0">
                  <a:solidFill>
                    <a:schemeClr val="tx1"/>
                  </a:solidFill>
                  <a:ea typeface="Calibri" panose="020F0502020204030204" pitchFamily="34" charset="0"/>
                  <a:cs typeface="Times New Roman" panose="02020603050405020304" pitchFamily="18" charset="0"/>
                </a:rPr>
                <a:t>our sovereign wealth fund will be invested. Please find the complete guidelines in our link in bio. On top of that, we will host Q&amp;A sessions in major towns across the country. </a:t>
              </a:r>
              <a:r>
                <a:rPr lang="en-US" sz="1200" dirty="0">
                  <a:solidFill>
                    <a:srgbClr val="00B0F0"/>
                  </a:solidFill>
                  <a:effectLst/>
                  <a:ea typeface="Calibri" panose="020F0502020204030204" pitchFamily="34" charset="0"/>
                  <a:cs typeface="Times New Roman" panose="02020603050405020304" pitchFamily="18" charset="0"/>
                </a:rPr>
                <a:t>#</a:t>
              </a:r>
              <a:r>
                <a:rPr lang="en-US" sz="1200" dirty="0" err="1">
                  <a:solidFill>
                    <a:srgbClr val="00B0F0"/>
                  </a:solidFill>
                  <a:ea typeface="Calibri" panose="020F0502020204030204" pitchFamily="34" charset="0"/>
                  <a:cs typeface="Times New Roman" panose="02020603050405020304" pitchFamily="18" charset="0"/>
                </a:rPr>
                <a:t>GoodInstitutions</a:t>
              </a:r>
              <a:r>
                <a:rPr lang="en-US" sz="1200" dirty="0">
                  <a:solidFill>
                    <a:srgbClr val="00B0F0"/>
                  </a:solidFill>
                  <a:effectLst/>
                  <a:ea typeface="Calibri" panose="020F0502020204030204" pitchFamily="34" charset="0"/>
                  <a:cs typeface="Times New Roman" panose="02020603050405020304" pitchFamily="18" charset="0"/>
                </a:rPr>
                <a:t> #</a:t>
              </a:r>
              <a:r>
                <a:rPr lang="en-US" sz="1200" dirty="0">
                  <a:solidFill>
                    <a:srgbClr val="00B0F0"/>
                  </a:solidFill>
                  <a:ea typeface="Calibri" panose="020F0502020204030204" pitchFamily="34" charset="0"/>
                  <a:cs typeface="Times New Roman" panose="02020603050405020304" pitchFamily="18" charset="0"/>
                </a:rPr>
                <a:t>Transparency</a:t>
              </a:r>
              <a:r>
                <a:rPr lang="en-US" sz="1200" dirty="0">
                  <a:solidFill>
                    <a:srgbClr val="00B0F0"/>
                  </a:solidFill>
                  <a:effectLst/>
                  <a:ea typeface="Calibri" panose="020F0502020204030204" pitchFamily="34" charset="0"/>
                  <a:cs typeface="Times New Roman" panose="02020603050405020304" pitchFamily="18" charset="0"/>
                </a:rPr>
                <a:t> #</a:t>
              </a:r>
              <a:r>
                <a:rPr lang="en-US" sz="1200" dirty="0" err="1">
                  <a:solidFill>
                    <a:srgbClr val="00B0F0"/>
                  </a:solidFill>
                  <a:effectLst/>
                  <a:ea typeface="Calibri" panose="020F0502020204030204" pitchFamily="34" charset="0"/>
                  <a:cs typeface="Times New Roman" panose="02020603050405020304" pitchFamily="18" charset="0"/>
                </a:rPr>
                <a:t>PeruProspera</a:t>
              </a:r>
              <a:endParaRPr lang="en-US" sz="1200" dirty="0">
                <a:effectLst/>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5E8CC4E8-B0AE-A317-9AD2-7CBEBF44174A}"/>
                </a:ext>
              </a:extLst>
            </p:cNvPr>
            <p:cNvPicPr>
              <a:picLocks noChangeAspect="1"/>
            </p:cNvPicPr>
            <p:nvPr/>
          </p:nvPicPr>
          <p:blipFill rotWithShape="1">
            <a:blip r:embed="rId4"/>
            <a:srcRect t="75121"/>
            <a:stretch/>
          </p:blipFill>
          <p:spPr>
            <a:xfrm>
              <a:off x="838199" y="5913008"/>
              <a:ext cx="7772400" cy="374569"/>
            </a:xfrm>
            <a:prstGeom prst="rect">
              <a:avLst/>
            </a:prstGeom>
          </p:spPr>
        </p:pic>
      </p:grpSp>
      <p:grpSp>
        <p:nvGrpSpPr>
          <p:cNvPr id="14" name="Group 13">
            <a:extLst>
              <a:ext uri="{FF2B5EF4-FFF2-40B4-BE49-F238E27FC236}">
                <a16:creationId xmlns:a16="http://schemas.microsoft.com/office/drawing/2014/main" id="{EA571F5E-217D-37D4-C4EE-509006BEE5B5}"/>
              </a:ext>
            </a:extLst>
          </p:cNvPr>
          <p:cNvGrpSpPr/>
          <p:nvPr/>
        </p:nvGrpSpPr>
        <p:grpSpPr>
          <a:xfrm>
            <a:off x="2209800" y="3158491"/>
            <a:ext cx="7772400" cy="1281404"/>
            <a:chOff x="838199" y="2913638"/>
            <a:chExt cx="7772400" cy="1281404"/>
          </a:xfrm>
        </p:grpSpPr>
        <p:pic>
          <p:nvPicPr>
            <p:cNvPr id="3" name="Picture 2">
              <a:extLst>
                <a:ext uri="{FF2B5EF4-FFF2-40B4-BE49-F238E27FC236}">
                  <a16:creationId xmlns:a16="http://schemas.microsoft.com/office/drawing/2014/main" id="{B06C52E1-C2BA-B91E-F6B9-C33A7D96E062}"/>
                </a:ext>
              </a:extLst>
            </p:cNvPr>
            <p:cNvPicPr>
              <a:picLocks noChangeAspect="1"/>
            </p:cNvPicPr>
            <p:nvPr/>
          </p:nvPicPr>
          <p:blipFill rotWithShape="1">
            <a:blip r:embed="rId6"/>
            <a:srcRect t="82820"/>
            <a:stretch/>
          </p:blipFill>
          <p:spPr>
            <a:xfrm>
              <a:off x="838199" y="3893194"/>
              <a:ext cx="7772400" cy="301848"/>
            </a:xfrm>
            <a:prstGeom prst="rect">
              <a:avLst/>
            </a:prstGeom>
          </p:spPr>
        </p:pic>
        <p:pic>
          <p:nvPicPr>
            <p:cNvPr id="8" name="Picture 7">
              <a:extLst>
                <a:ext uri="{FF2B5EF4-FFF2-40B4-BE49-F238E27FC236}">
                  <a16:creationId xmlns:a16="http://schemas.microsoft.com/office/drawing/2014/main" id="{7A25D877-EC21-294F-368D-75DD6D1DAE1F}"/>
                </a:ext>
              </a:extLst>
            </p:cNvPr>
            <p:cNvPicPr>
              <a:picLocks noChangeAspect="1"/>
            </p:cNvPicPr>
            <p:nvPr/>
          </p:nvPicPr>
          <p:blipFill rotWithShape="1">
            <a:blip r:embed="rId6"/>
            <a:srcRect b="55515"/>
            <a:stretch/>
          </p:blipFill>
          <p:spPr>
            <a:xfrm>
              <a:off x="838199" y="2913638"/>
              <a:ext cx="7772400" cy="781584"/>
            </a:xfrm>
            <a:prstGeom prst="rect">
              <a:avLst/>
            </a:prstGeom>
          </p:spPr>
        </p:pic>
        <p:sp>
          <p:nvSpPr>
            <p:cNvPr id="13" name="Rectangle 12">
              <a:extLst>
                <a:ext uri="{FF2B5EF4-FFF2-40B4-BE49-F238E27FC236}">
                  <a16:creationId xmlns:a16="http://schemas.microsoft.com/office/drawing/2014/main" id="{7F27B9E0-F047-DB0A-1044-41BC44CF9515}"/>
                </a:ext>
              </a:extLst>
            </p:cNvPr>
            <p:cNvSpPr/>
            <p:nvPr/>
          </p:nvSpPr>
          <p:spPr>
            <a:xfrm>
              <a:off x="1536521" y="3165958"/>
              <a:ext cx="7007743" cy="710642"/>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spcBef>
                  <a:spcPts val="0"/>
                </a:spcBef>
                <a:spcAft>
                  <a:spcPts val="0"/>
                </a:spcAft>
              </a:pPr>
              <a:r>
                <a:rPr lang="en-US" sz="1200" dirty="0">
                  <a:effectLst/>
                  <a:ea typeface="Calibri" panose="020F0502020204030204" pitchFamily="34" charset="0"/>
                  <a:cs typeface="Times New Roman" panose="02020603050405020304" pitchFamily="18" charset="0"/>
                </a:rPr>
                <a:t>Peru </a:t>
              </a:r>
              <a:r>
                <a:rPr lang="en-US" sz="1200" dirty="0" err="1">
                  <a:effectLst/>
                  <a:ea typeface="Calibri" panose="020F0502020204030204" pitchFamily="34" charset="0"/>
                  <a:cs typeface="Times New Roman" panose="02020603050405020304" pitchFamily="18" charset="0"/>
                </a:rPr>
                <a:t>Prospera</a:t>
              </a:r>
              <a:r>
                <a:rPr lang="en-US" sz="1200" dirty="0">
                  <a:ea typeface="Calibri" panose="020F0502020204030204" pitchFamily="34" charset="0"/>
                  <a:cs typeface="Times New Roman" panose="02020603050405020304" pitchFamily="18" charset="0"/>
                </a:rPr>
                <a:t> ensures that our children will have a bright future in the event of a fall in commodity prices. Invest in future generations by supporting the creation of our innovative sovereign wealth fund. </a:t>
              </a:r>
              <a:r>
                <a:rPr lang="en-US" sz="1200" dirty="0">
                  <a:solidFill>
                    <a:srgbClr val="00B0F0"/>
                  </a:solidFill>
                  <a:effectLst/>
                  <a:ea typeface="Calibri" panose="020F0502020204030204" pitchFamily="34" charset="0"/>
                  <a:cs typeface="Times New Roman" panose="02020603050405020304" pitchFamily="18" charset="0"/>
                </a:rPr>
                <a:t>#</a:t>
              </a:r>
              <a:r>
                <a:rPr lang="en-US" sz="1200" dirty="0" err="1">
                  <a:solidFill>
                    <a:srgbClr val="00B0F0"/>
                  </a:solidFill>
                  <a:effectLst/>
                  <a:ea typeface="Calibri" panose="020F0502020204030204" pitchFamily="34" charset="0"/>
                  <a:cs typeface="Times New Roman" panose="02020603050405020304" pitchFamily="18" charset="0"/>
                </a:rPr>
                <a:t>FutureGenerations</a:t>
              </a:r>
              <a:r>
                <a:rPr lang="en-US" sz="1200" dirty="0">
                  <a:solidFill>
                    <a:srgbClr val="00B0F0"/>
                  </a:solidFill>
                  <a:effectLst/>
                  <a:ea typeface="Calibri" panose="020F0502020204030204" pitchFamily="34" charset="0"/>
                  <a:cs typeface="Times New Roman" panose="02020603050405020304" pitchFamily="18" charset="0"/>
                </a:rPr>
                <a:t> #</a:t>
              </a:r>
              <a:r>
                <a:rPr lang="en-US" sz="1200" dirty="0" err="1">
                  <a:solidFill>
                    <a:srgbClr val="00B0F0"/>
                  </a:solidFill>
                  <a:ea typeface="Calibri" panose="020F0502020204030204" pitchFamily="34" charset="0"/>
                  <a:cs typeface="Times New Roman" panose="02020603050405020304" pitchFamily="18" charset="0"/>
                </a:rPr>
                <a:t>ProfessionallyManaged</a:t>
              </a:r>
              <a:r>
                <a:rPr lang="en-US" sz="1200" dirty="0">
                  <a:solidFill>
                    <a:srgbClr val="00B0F0"/>
                  </a:solidFill>
                  <a:effectLst/>
                  <a:ea typeface="Calibri" panose="020F0502020204030204" pitchFamily="34" charset="0"/>
                  <a:cs typeface="Times New Roman" panose="02020603050405020304" pitchFamily="18" charset="0"/>
                </a:rPr>
                <a:t> #</a:t>
              </a:r>
              <a:r>
                <a:rPr lang="en-US" sz="1200" dirty="0" err="1">
                  <a:solidFill>
                    <a:srgbClr val="00B0F0"/>
                  </a:solidFill>
                  <a:ea typeface="Calibri" panose="020F0502020204030204" pitchFamily="34" charset="0"/>
                  <a:cs typeface="Times New Roman" panose="02020603050405020304" pitchFamily="18" charset="0"/>
                </a:rPr>
                <a:t>PeruProspera</a:t>
              </a:r>
              <a:endParaRPr lang="en-US" sz="1200" dirty="0">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00918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F90CEE-DFBB-8D06-0615-40F79B98E9FB}"/>
              </a:ext>
            </a:extLst>
          </p:cNvPr>
          <p:cNvSpPr>
            <a:spLocks noGrp="1"/>
          </p:cNvSpPr>
          <p:nvPr>
            <p:ph type="ctrTitle"/>
          </p:nvPr>
        </p:nvSpPr>
        <p:spPr>
          <a:xfrm>
            <a:off x="872836" y="1025381"/>
            <a:ext cx="9144000" cy="1342756"/>
          </a:xfrm>
        </p:spPr>
        <p:txBody>
          <a:bodyPr>
            <a:normAutofit/>
          </a:bodyPr>
          <a:lstStyle/>
          <a:p>
            <a:pPr algn="l"/>
            <a:r>
              <a:rPr lang="es-ES_tradnl" sz="4500" b="1" dirty="0" err="1"/>
              <a:t>Main</a:t>
            </a:r>
            <a:r>
              <a:rPr lang="es-ES_tradnl" sz="4500" b="1" dirty="0"/>
              <a:t> </a:t>
            </a:r>
            <a:br>
              <a:rPr lang="es-ES_tradnl" sz="4500" b="1" dirty="0"/>
            </a:br>
            <a:r>
              <a:rPr lang="es-ES_tradnl" sz="4500" b="1" dirty="0" err="1"/>
              <a:t>References</a:t>
            </a:r>
            <a:endParaRPr lang="es-ES_tradnl" sz="4500" b="1" dirty="0"/>
          </a:p>
        </p:txBody>
      </p:sp>
      <p:cxnSp>
        <p:nvCxnSpPr>
          <p:cNvPr id="7" name="Straight Connector 6">
            <a:extLst>
              <a:ext uri="{FF2B5EF4-FFF2-40B4-BE49-F238E27FC236}">
                <a16:creationId xmlns:a16="http://schemas.microsoft.com/office/drawing/2014/main" id="{5CF93E4E-6011-FD8D-752B-79827A55BF30}"/>
              </a:ext>
            </a:extLst>
          </p:cNvPr>
          <p:cNvCxnSpPr>
            <a:cxnSpLocks/>
          </p:cNvCxnSpPr>
          <p:nvPr/>
        </p:nvCxnSpPr>
        <p:spPr>
          <a:xfrm flipH="1">
            <a:off x="0" y="2167207"/>
            <a:ext cx="872836"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pic>
        <p:nvPicPr>
          <p:cNvPr id="9" name="Picture 8">
            <a:extLst>
              <a:ext uri="{FF2B5EF4-FFF2-40B4-BE49-F238E27FC236}">
                <a16:creationId xmlns:a16="http://schemas.microsoft.com/office/drawing/2014/main" id="{34D9508E-621F-C88A-D423-A870483CF058}"/>
              </a:ext>
            </a:extLst>
          </p:cNvPr>
          <p:cNvPicPr>
            <a:picLocks noChangeAspect="1"/>
          </p:cNvPicPr>
          <p:nvPr/>
        </p:nvPicPr>
        <p:blipFill>
          <a:blip r:embed="rId3"/>
          <a:stretch>
            <a:fillRect/>
          </a:stretch>
        </p:blipFill>
        <p:spPr>
          <a:xfrm>
            <a:off x="0" y="6150028"/>
            <a:ext cx="3073043" cy="495878"/>
          </a:xfrm>
          <a:prstGeom prst="rect">
            <a:avLst/>
          </a:prstGeom>
        </p:spPr>
      </p:pic>
      <p:pic>
        <p:nvPicPr>
          <p:cNvPr id="15362" name="Picture 2">
            <a:extLst>
              <a:ext uri="{FF2B5EF4-FFF2-40B4-BE49-F238E27FC236}">
                <a16:creationId xmlns:a16="http://schemas.microsoft.com/office/drawing/2014/main" id="{D3589D04-F2C0-B534-9B2C-4CB7BC3D00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216"/>
          <a:stretch/>
        </p:blipFill>
        <p:spPr bwMode="auto">
          <a:xfrm>
            <a:off x="4336473" y="0"/>
            <a:ext cx="78555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676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27</a:t>
            </a:fld>
            <a:endParaRPr lang="es-ES_tradnl"/>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n-US" dirty="0"/>
              <a:t>Main References</a:t>
            </a:r>
            <a:endParaRPr lang="es-ES_tradnl" dirty="0"/>
          </a:p>
        </p:txBody>
      </p:sp>
      <p:sp>
        <p:nvSpPr>
          <p:cNvPr id="7" name="Content Placeholder 2">
            <a:extLst>
              <a:ext uri="{FF2B5EF4-FFF2-40B4-BE49-F238E27FC236}">
                <a16:creationId xmlns:a16="http://schemas.microsoft.com/office/drawing/2014/main" id="{0E85F0CD-0A68-00CA-B80E-2D10667D962D}"/>
              </a:ext>
            </a:extLst>
          </p:cNvPr>
          <p:cNvSpPr>
            <a:spLocks noGrp="1"/>
          </p:cNvSpPr>
          <p:nvPr>
            <p:ph idx="1"/>
          </p:nvPr>
        </p:nvSpPr>
        <p:spPr>
          <a:xfrm>
            <a:off x="838200" y="1457741"/>
            <a:ext cx="10515600" cy="4719222"/>
          </a:xfrm>
        </p:spPr>
        <p:txBody>
          <a:bodyPr>
            <a:normAutofit fontScale="70000" lnSpcReduction="20000"/>
          </a:bodyPr>
          <a:lstStyle/>
          <a:p>
            <a:r>
              <a:rPr lang="en-US" dirty="0"/>
              <a:t>Cesar R. </a:t>
            </a:r>
            <a:r>
              <a:rPr lang="en-US" dirty="0" err="1"/>
              <a:t>Sobrino</a:t>
            </a:r>
            <a:r>
              <a:rPr lang="en-US" dirty="0"/>
              <a:t>, Science Direct, “The Twin Deficits </a:t>
            </a:r>
            <a:r>
              <a:rPr lang="en-US" dirty="0" err="1"/>
              <a:t>Hypoothesis</a:t>
            </a:r>
            <a:r>
              <a:rPr lang="en-US" dirty="0"/>
              <a:t> and Reverse Causality: A short-run analysis of Peru, https://</a:t>
            </a:r>
            <a:r>
              <a:rPr lang="en-US" dirty="0" err="1"/>
              <a:t>www.sciencedirect.com</a:t>
            </a:r>
            <a:r>
              <a:rPr lang="en-US" dirty="0"/>
              <a:t>/science/article/</a:t>
            </a:r>
            <a:r>
              <a:rPr lang="en-US" dirty="0" err="1"/>
              <a:t>pii</a:t>
            </a:r>
            <a:r>
              <a:rPr lang="en-US" dirty="0"/>
              <a:t>/S2077188613700180, Accessed November 2022</a:t>
            </a:r>
          </a:p>
          <a:p>
            <a:r>
              <a:rPr lang="en-US" dirty="0"/>
              <a:t>Francisco </a:t>
            </a:r>
            <a:r>
              <a:rPr lang="en-US" dirty="0" err="1"/>
              <a:t>Roch</a:t>
            </a:r>
            <a:r>
              <a:rPr lang="en-US" dirty="0"/>
              <a:t>, International Monetary Fund, https://</a:t>
            </a:r>
            <a:r>
              <a:rPr lang="en-US" dirty="0" err="1"/>
              <a:t>www.imf.org</a:t>
            </a:r>
            <a:r>
              <a:rPr lang="en-US" dirty="0"/>
              <a:t>/</a:t>
            </a:r>
            <a:r>
              <a:rPr lang="en-US" dirty="0" err="1"/>
              <a:t>en</a:t>
            </a:r>
            <a:r>
              <a:rPr lang="en-US" dirty="0"/>
              <a:t>/Publications/WP/Issues/2017/09/29/The-Adjustment-to-Commodity-Price-Shocks-in-Chile-Colombia-and-Peru-45218, Accessed November 2022</a:t>
            </a:r>
          </a:p>
          <a:p>
            <a:r>
              <a:rPr lang="en-US" dirty="0" err="1"/>
              <a:t>Gerelyn</a:t>
            </a:r>
            <a:r>
              <a:rPr lang="en-US" dirty="0"/>
              <a:t> </a:t>
            </a:r>
            <a:r>
              <a:rPr lang="en-US" dirty="0" err="1"/>
              <a:t>Terzo</a:t>
            </a:r>
            <a:r>
              <a:rPr lang="en-US" dirty="0"/>
              <a:t>, Inter-American Center of Tax Administration, “Metals Mining a Bright Spot in Peru amid Government’s Changing of the Guard,” https://</a:t>
            </a:r>
            <a:r>
              <a:rPr lang="en-US" dirty="0" err="1"/>
              <a:t>www.ciat.org</a:t>
            </a:r>
            <a:r>
              <a:rPr lang="en-US" dirty="0"/>
              <a:t>/metals-mining-a-bright-spot-in-peru-amid-the-governments-changing-of-the-guard/?lang=</a:t>
            </a:r>
            <a:r>
              <a:rPr lang="en-US" dirty="0" err="1"/>
              <a:t>en</a:t>
            </a:r>
            <a:r>
              <a:rPr lang="en-US" dirty="0"/>
              <a:t>, Accessed November 2022</a:t>
            </a:r>
          </a:p>
          <a:p>
            <a:r>
              <a:rPr lang="en-US" dirty="0"/>
              <a:t>Jeffrey Frankel, Harvard Kennedy School, API-119: Advanced Macroeconomics for the Open Economy, Lecture Slides Units 23 &amp; 24</a:t>
            </a:r>
          </a:p>
          <a:p>
            <a:r>
              <a:rPr lang="en-US" dirty="0"/>
              <a:t>The Global Economy, “Peru’s Economic Data,” https://</a:t>
            </a:r>
            <a:r>
              <a:rPr lang="en-US" dirty="0" err="1"/>
              <a:t>www.theglobaleconomy.com</a:t>
            </a:r>
            <a:r>
              <a:rPr lang="en-US" dirty="0"/>
              <a:t>/</a:t>
            </a:r>
            <a:r>
              <a:rPr lang="en-US" dirty="0" err="1"/>
              <a:t>download-data.php?strsixmnt</a:t>
            </a:r>
            <a:r>
              <a:rPr lang="en-US" dirty="0"/>
              <a:t>, Accessed November 2022</a:t>
            </a:r>
          </a:p>
          <a:p>
            <a:r>
              <a:rPr lang="en-US" dirty="0"/>
              <a:t>Macro Trends, “Copper Prices – 45 Year Historical Chart,” https://www.macrotrends.net/1476/copper-prices-historical-chart-data, Accessed November 2022</a:t>
            </a:r>
          </a:p>
          <a:p>
            <a:r>
              <a:rPr lang="en-US" dirty="0" err="1"/>
              <a:t>Unsplash</a:t>
            </a:r>
            <a:r>
              <a:rPr lang="en-US" dirty="0"/>
              <a:t>, “Photos Peru,” https://unsplash.com/s/photos/peru, Accessed November 2022</a:t>
            </a:r>
          </a:p>
        </p:txBody>
      </p:sp>
    </p:spTree>
    <p:extLst>
      <p:ext uri="{BB962C8B-B14F-4D97-AF65-F5344CB8AC3E}">
        <p14:creationId xmlns:p14="http://schemas.microsoft.com/office/powerpoint/2010/main" val="4262029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ama on hill">
            <a:extLst>
              <a:ext uri="{FF2B5EF4-FFF2-40B4-BE49-F238E27FC236}">
                <a16:creationId xmlns:a16="http://schemas.microsoft.com/office/drawing/2014/main" id="{D90A8BB8-4039-4B21-E7BA-85AAE4255622}"/>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7289800" y="0"/>
            <a:ext cx="4902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DCA2F-7C41-F0E5-74F5-65AF3084A5A3}"/>
              </a:ext>
            </a:extLst>
          </p:cNvPr>
          <p:cNvSpPr>
            <a:spLocks noGrp="1"/>
          </p:cNvSpPr>
          <p:nvPr>
            <p:ph type="title"/>
          </p:nvPr>
        </p:nvSpPr>
        <p:spPr>
          <a:xfrm>
            <a:off x="838200" y="365125"/>
            <a:ext cx="10515600" cy="1283362"/>
          </a:xfrm>
        </p:spPr>
        <p:txBody>
          <a:bodyPr/>
          <a:lstStyle/>
          <a:p>
            <a:r>
              <a:rPr lang="es-ES_tradnl"/>
              <a:t>Agenda</a:t>
            </a:r>
          </a:p>
        </p:txBody>
      </p:sp>
      <p:pic>
        <p:nvPicPr>
          <p:cNvPr id="6" name="Picture 5">
            <a:extLst>
              <a:ext uri="{FF2B5EF4-FFF2-40B4-BE49-F238E27FC236}">
                <a16:creationId xmlns:a16="http://schemas.microsoft.com/office/drawing/2014/main" id="{426B58B1-F6D4-8A87-A472-B01014AF83C1}"/>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8" name="Straight Connector 7">
            <a:extLst>
              <a:ext uri="{FF2B5EF4-FFF2-40B4-BE49-F238E27FC236}">
                <a16:creationId xmlns:a16="http://schemas.microsoft.com/office/drawing/2014/main" id="{4043A0BD-1398-8176-4317-D4554D450A26}"/>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9" name="Slide Number Placeholder 8">
            <a:extLst>
              <a:ext uri="{FF2B5EF4-FFF2-40B4-BE49-F238E27FC236}">
                <a16:creationId xmlns:a16="http://schemas.microsoft.com/office/drawing/2014/main" id="{957962AD-6A04-577C-6E8F-1CED94FF2683}"/>
              </a:ext>
            </a:extLst>
          </p:cNvPr>
          <p:cNvSpPr>
            <a:spLocks noGrp="1"/>
          </p:cNvSpPr>
          <p:nvPr>
            <p:ph type="sldNum" sz="quarter" idx="12"/>
          </p:nvPr>
        </p:nvSpPr>
        <p:spPr/>
        <p:txBody>
          <a:bodyPr/>
          <a:lstStyle/>
          <a:p>
            <a:fld id="{48AE6908-2F6B-9241-A52F-1BBEE66D8FA5}" type="slidenum">
              <a:rPr lang="es-ES_tradnl" smtClean="0"/>
              <a:t>3</a:t>
            </a:fld>
            <a:endParaRPr lang="es-ES_tradnl"/>
          </a:p>
        </p:txBody>
      </p:sp>
      <p:sp>
        <p:nvSpPr>
          <p:cNvPr id="10" name="Rounded Rectangle 9">
            <a:extLst>
              <a:ext uri="{FF2B5EF4-FFF2-40B4-BE49-F238E27FC236}">
                <a16:creationId xmlns:a16="http://schemas.microsoft.com/office/drawing/2014/main" id="{5ACCA383-8DE0-66C5-8E98-7891E3169E3F}"/>
              </a:ext>
            </a:extLst>
          </p:cNvPr>
          <p:cNvSpPr/>
          <p:nvPr/>
        </p:nvSpPr>
        <p:spPr>
          <a:xfrm>
            <a:off x="838205" y="1843865"/>
            <a:ext cx="5493326" cy="79849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1. </a:t>
            </a:r>
            <a:r>
              <a:rPr lang="es-ES_tradnl" dirty="0" err="1"/>
              <a:t>Motivation</a:t>
            </a:r>
            <a:r>
              <a:rPr lang="es-ES_tradnl" dirty="0"/>
              <a:t> </a:t>
            </a:r>
          </a:p>
        </p:txBody>
      </p:sp>
      <p:sp>
        <p:nvSpPr>
          <p:cNvPr id="11" name="Rounded Rectangle 10">
            <a:extLst>
              <a:ext uri="{FF2B5EF4-FFF2-40B4-BE49-F238E27FC236}">
                <a16:creationId xmlns:a16="http://schemas.microsoft.com/office/drawing/2014/main" id="{BC697E97-475B-7637-9A77-3FD5666CCC78}"/>
              </a:ext>
            </a:extLst>
          </p:cNvPr>
          <p:cNvSpPr/>
          <p:nvPr/>
        </p:nvSpPr>
        <p:spPr>
          <a:xfrm>
            <a:off x="838201" y="2784489"/>
            <a:ext cx="5493326" cy="79849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2. </a:t>
            </a:r>
            <a:r>
              <a:rPr lang="en-US"/>
              <a:t>Analysis</a:t>
            </a:r>
            <a:r>
              <a:rPr lang="es-ES_tradnl"/>
              <a:t> </a:t>
            </a:r>
            <a:endParaRPr lang="es-ES_tradnl" dirty="0"/>
          </a:p>
        </p:txBody>
      </p:sp>
      <p:sp>
        <p:nvSpPr>
          <p:cNvPr id="12" name="Rounded Rectangle 11">
            <a:extLst>
              <a:ext uri="{FF2B5EF4-FFF2-40B4-BE49-F238E27FC236}">
                <a16:creationId xmlns:a16="http://schemas.microsoft.com/office/drawing/2014/main" id="{08A30C07-C42D-3C57-19AD-CDDDC95C9EF1}"/>
              </a:ext>
            </a:extLst>
          </p:cNvPr>
          <p:cNvSpPr/>
          <p:nvPr/>
        </p:nvSpPr>
        <p:spPr>
          <a:xfrm>
            <a:off x="838201" y="3720969"/>
            <a:ext cx="5493326" cy="79849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3. </a:t>
            </a:r>
            <a:r>
              <a:rPr lang="es-ES_tradnl" dirty="0" err="1"/>
              <a:t>Recommendation</a:t>
            </a:r>
            <a:r>
              <a:rPr lang="es-ES_tradnl" dirty="0"/>
              <a:t> </a:t>
            </a:r>
          </a:p>
        </p:txBody>
      </p:sp>
      <p:sp>
        <p:nvSpPr>
          <p:cNvPr id="13" name="Rounded Rectangle 12">
            <a:extLst>
              <a:ext uri="{FF2B5EF4-FFF2-40B4-BE49-F238E27FC236}">
                <a16:creationId xmlns:a16="http://schemas.microsoft.com/office/drawing/2014/main" id="{417D8460-1A8D-5552-60CF-F8DDBB5D2A5E}"/>
              </a:ext>
            </a:extLst>
          </p:cNvPr>
          <p:cNvSpPr/>
          <p:nvPr/>
        </p:nvSpPr>
        <p:spPr>
          <a:xfrm>
            <a:off x="838200" y="4657449"/>
            <a:ext cx="5493326" cy="79849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4. Risks &amp; Limitations</a:t>
            </a:r>
          </a:p>
        </p:txBody>
      </p:sp>
    </p:spTree>
    <p:extLst>
      <p:ext uri="{BB962C8B-B14F-4D97-AF65-F5344CB8AC3E}">
        <p14:creationId xmlns:p14="http://schemas.microsoft.com/office/powerpoint/2010/main" val="2463861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ama on hill">
            <a:extLst>
              <a:ext uri="{FF2B5EF4-FFF2-40B4-BE49-F238E27FC236}">
                <a16:creationId xmlns:a16="http://schemas.microsoft.com/office/drawing/2014/main" id="{D90A8BB8-4039-4B21-E7BA-85AAE4255622}"/>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7289800" y="0"/>
            <a:ext cx="4902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DCA2F-7C41-F0E5-74F5-65AF3084A5A3}"/>
              </a:ext>
            </a:extLst>
          </p:cNvPr>
          <p:cNvSpPr>
            <a:spLocks noGrp="1"/>
          </p:cNvSpPr>
          <p:nvPr>
            <p:ph type="title"/>
          </p:nvPr>
        </p:nvSpPr>
        <p:spPr>
          <a:xfrm>
            <a:off x="838200" y="365125"/>
            <a:ext cx="10515600" cy="1283362"/>
          </a:xfrm>
        </p:spPr>
        <p:txBody>
          <a:bodyPr/>
          <a:lstStyle/>
          <a:p>
            <a:r>
              <a:rPr lang="es-ES_tradnl"/>
              <a:t>Agenda</a:t>
            </a:r>
          </a:p>
        </p:txBody>
      </p:sp>
      <p:pic>
        <p:nvPicPr>
          <p:cNvPr id="6" name="Picture 5">
            <a:extLst>
              <a:ext uri="{FF2B5EF4-FFF2-40B4-BE49-F238E27FC236}">
                <a16:creationId xmlns:a16="http://schemas.microsoft.com/office/drawing/2014/main" id="{426B58B1-F6D4-8A87-A472-B01014AF83C1}"/>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8" name="Straight Connector 7">
            <a:extLst>
              <a:ext uri="{FF2B5EF4-FFF2-40B4-BE49-F238E27FC236}">
                <a16:creationId xmlns:a16="http://schemas.microsoft.com/office/drawing/2014/main" id="{4043A0BD-1398-8176-4317-D4554D450A26}"/>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9" name="Slide Number Placeholder 8">
            <a:extLst>
              <a:ext uri="{FF2B5EF4-FFF2-40B4-BE49-F238E27FC236}">
                <a16:creationId xmlns:a16="http://schemas.microsoft.com/office/drawing/2014/main" id="{957962AD-6A04-577C-6E8F-1CED94FF2683}"/>
              </a:ext>
            </a:extLst>
          </p:cNvPr>
          <p:cNvSpPr>
            <a:spLocks noGrp="1"/>
          </p:cNvSpPr>
          <p:nvPr>
            <p:ph type="sldNum" sz="quarter" idx="12"/>
          </p:nvPr>
        </p:nvSpPr>
        <p:spPr/>
        <p:txBody>
          <a:bodyPr/>
          <a:lstStyle/>
          <a:p>
            <a:fld id="{48AE6908-2F6B-9241-A52F-1BBEE66D8FA5}" type="slidenum">
              <a:rPr lang="es-ES_tradnl" smtClean="0"/>
              <a:t>4</a:t>
            </a:fld>
            <a:endParaRPr lang="es-ES_tradnl"/>
          </a:p>
        </p:txBody>
      </p:sp>
      <p:sp>
        <p:nvSpPr>
          <p:cNvPr id="10" name="Rounded Rectangle 9">
            <a:extLst>
              <a:ext uri="{FF2B5EF4-FFF2-40B4-BE49-F238E27FC236}">
                <a16:creationId xmlns:a16="http://schemas.microsoft.com/office/drawing/2014/main" id="{5ACCA383-8DE0-66C5-8E98-7891E3169E3F}"/>
              </a:ext>
            </a:extLst>
          </p:cNvPr>
          <p:cNvSpPr/>
          <p:nvPr/>
        </p:nvSpPr>
        <p:spPr>
          <a:xfrm>
            <a:off x="838205" y="1843865"/>
            <a:ext cx="5493326" cy="79849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1. </a:t>
            </a:r>
            <a:r>
              <a:rPr lang="es-ES_tradnl" dirty="0" err="1"/>
              <a:t>Motivation</a:t>
            </a:r>
            <a:r>
              <a:rPr lang="es-ES_tradnl" dirty="0"/>
              <a:t> </a:t>
            </a:r>
          </a:p>
        </p:txBody>
      </p:sp>
      <p:sp>
        <p:nvSpPr>
          <p:cNvPr id="11" name="Rounded Rectangle 10">
            <a:extLst>
              <a:ext uri="{FF2B5EF4-FFF2-40B4-BE49-F238E27FC236}">
                <a16:creationId xmlns:a16="http://schemas.microsoft.com/office/drawing/2014/main" id="{BC697E97-475B-7637-9A77-3FD5666CCC78}"/>
              </a:ext>
            </a:extLst>
          </p:cNvPr>
          <p:cNvSpPr/>
          <p:nvPr/>
        </p:nvSpPr>
        <p:spPr>
          <a:xfrm>
            <a:off x="838201" y="2784489"/>
            <a:ext cx="5493326" cy="79849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2. </a:t>
            </a:r>
            <a:r>
              <a:rPr lang="en-US"/>
              <a:t>Analysis</a:t>
            </a:r>
            <a:r>
              <a:rPr lang="es-ES_tradnl"/>
              <a:t> </a:t>
            </a:r>
            <a:endParaRPr lang="es-ES_tradnl" dirty="0"/>
          </a:p>
        </p:txBody>
      </p:sp>
      <p:sp>
        <p:nvSpPr>
          <p:cNvPr id="12" name="Rounded Rectangle 11">
            <a:extLst>
              <a:ext uri="{FF2B5EF4-FFF2-40B4-BE49-F238E27FC236}">
                <a16:creationId xmlns:a16="http://schemas.microsoft.com/office/drawing/2014/main" id="{08A30C07-C42D-3C57-19AD-CDDDC95C9EF1}"/>
              </a:ext>
            </a:extLst>
          </p:cNvPr>
          <p:cNvSpPr/>
          <p:nvPr/>
        </p:nvSpPr>
        <p:spPr>
          <a:xfrm>
            <a:off x="838201" y="3720969"/>
            <a:ext cx="5493326" cy="79849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3. </a:t>
            </a:r>
            <a:r>
              <a:rPr lang="es-ES_tradnl" dirty="0" err="1"/>
              <a:t>Recommendation</a:t>
            </a:r>
            <a:r>
              <a:rPr lang="es-ES_tradnl" dirty="0"/>
              <a:t> </a:t>
            </a:r>
          </a:p>
        </p:txBody>
      </p:sp>
      <p:sp>
        <p:nvSpPr>
          <p:cNvPr id="13" name="Rounded Rectangle 12">
            <a:extLst>
              <a:ext uri="{FF2B5EF4-FFF2-40B4-BE49-F238E27FC236}">
                <a16:creationId xmlns:a16="http://schemas.microsoft.com/office/drawing/2014/main" id="{417D8460-1A8D-5552-60CF-F8DDBB5D2A5E}"/>
              </a:ext>
            </a:extLst>
          </p:cNvPr>
          <p:cNvSpPr/>
          <p:nvPr/>
        </p:nvSpPr>
        <p:spPr>
          <a:xfrm>
            <a:off x="838200" y="4657449"/>
            <a:ext cx="5493326" cy="79849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4. Risks &amp; Limitations</a:t>
            </a:r>
          </a:p>
        </p:txBody>
      </p:sp>
    </p:spTree>
    <p:extLst>
      <p:ext uri="{BB962C8B-B14F-4D97-AF65-F5344CB8AC3E}">
        <p14:creationId xmlns:p14="http://schemas.microsoft.com/office/powerpoint/2010/main" val="1323103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5</a:t>
            </a:fld>
            <a:endParaRPr lang="es-ES_tradnl"/>
          </a:p>
        </p:txBody>
      </p:sp>
      <p:grpSp>
        <p:nvGrpSpPr>
          <p:cNvPr id="26" name="Group 25">
            <a:extLst>
              <a:ext uri="{FF2B5EF4-FFF2-40B4-BE49-F238E27FC236}">
                <a16:creationId xmlns:a16="http://schemas.microsoft.com/office/drawing/2014/main" id="{AAD6814F-B141-99DF-69FF-72904EEC95AE}"/>
              </a:ext>
            </a:extLst>
          </p:cNvPr>
          <p:cNvGrpSpPr/>
          <p:nvPr/>
        </p:nvGrpSpPr>
        <p:grpSpPr>
          <a:xfrm>
            <a:off x="86083" y="1849964"/>
            <a:ext cx="9228398" cy="4180204"/>
            <a:chOff x="598018" y="1698729"/>
            <a:chExt cx="9228398" cy="5698866"/>
          </a:xfrm>
        </p:grpSpPr>
        <p:cxnSp>
          <p:nvCxnSpPr>
            <p:cNvPr id="20" name="Straight Connector 19">
              <a:extLst>
                <a:ext uri="{FF2B5EF4-FFF2-40B4-BE49-F238E27FC236}">
                  <a16:creationId xmlns:a16="http://schemas.microsoft.com/office/drawing/2014/main" id="{F97A0294-F450-A27E-EA18-D3FAFE901CEE}"/>
                </a:ext>
              </a:extLst>
            </p:cNvPr>
            <p:cNvCxnSpPr>
              <a:cxnSpLocks/>
            </p:cNvCxnSpPr>
            <p:nvPr/>
          </p:nvCxnSpPr>
          <p:spPr>
            <a:xfrm>
              <a:off x="4924023" y="1698729"/>
              <a:ext cx="3155324"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10414DEC-33F5-6A48-886B-631399603315}"/>
                </a:ext>
              </a:extLst>
            </p:cNvPr>
            <p:cNvGrpSpPr/>
            <p:nvPr/>
          </p:nvGrpSpPr>
          <p:grpSpPr>
            <a:xfrm>
              <a:off x="598018" y="1698729"/>
              <a:ext cx="9228398" cy="5698866"/>
              <a:chOff x="445618" y="1333604"/>
              <a:chExt cx="9228398" cy="5698866"/>
            </a:xfrm>
          </p:grpSpPr>
          <p:cxnSp>
            <p:nvCxnSpPr>
              <p:cNvPr id="6" name="Straight Arrow Connector 5">
                <a:extLst>
                  <a:ext uri="{FF2B5EF4-FFF2-40B4-BE49-F238E27FC236}">
                    <a16:creationId xmlns:a16="http://schemas.microsoft.com/office/drawing/2014/main" id="{67511081-1EA3-B015-B6BD-B5229A2AF99A}"/>
                  </a:ext>
                </a:extLst>
              </p:cNvPr>
              <p:cNvCxnSpPr>
                <a:cxnSpLocks/>
              </p:cNvCxnSpPr>
              <p:nvPr/>
            </p:nvCxnSpPr>
            <p:spPr>
              <a:xfrm>
                <a:off x="445618" y="4172754"/>
                <a:ext cx="9228398" cy="1"/>
              </a:xfrm>
              <a:prstGeom prst="straightConnector1">
                <a:avLst/>
              </a:prstGeom>
              <a:ln w="127000">
                <a:solidFill>
                  <a:srgbClr val="C00000"/>
                </a:solidFill>
                <a:tailEnd type="triangle"/>
              </a:ln>
            </p:spPr>
            <p:style>
              <a:lnRef idx="3">
                <a:schemeClr val="accent5"/>
              </a:lnRef>
              <a:fillRef idx="0">
                <a:schemeClr val="accent5"/>
              </a:fillRef>
              <a:effectRef idx="2">
                <a:schemeClr val="accent5"/>
              </a:effectRef>
              <a:fontRef idx="minor">
                <a:schemeClr val="tx1"/>
              </a:fontRef>
            </p:style>
          </p:cxnSp>
          <p:cxnSp>
            <p:nvCxnSpPr>
              <p:cNvPr id="8" name="Straight Connector 7">
                <a:extLst>
                  <a:ext uri="{FF2B5EF4-FFF2-40B4-BE49-F238E27FC236}">
                    <a16:creationId xmlns:a16="http://schemas.microsoft.com/office/drawing/2014/main" id="{86A2AFA1-745F-5DED-6870-D0A9700B30D9}"/>
                  </a:ext>
                </a:extLst>
              </p:cNvPr>
              <p:cNvCxnSpPr/>
              <p:nvPr/>
            </p:nvCxnSpPr>
            <p:spPr>
              <a:xfrm>
                <a:off x="528034" y="7032470"/>
                <a:ext cx="3155324"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13B7B3-7940-7A76-F188-06ABB87A20D8}"/>
                  </a:ext>
                </a:extLst>
              </p:cNvPr>
              <p:cNvCxnSpPr>
                <a:cxnSpLocks/>
              </p:cNvCxnSpPr>
              <p:nvPr/>
            </p:nvCxnSpPr>
            <p:spPr>
              <a:xfrm flipV="1">
                <a:off x="3654200" y="4172755"/>
                <a:ext cx="750375" cy="285971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C899F4-5D77-5F90-75D2-14C7452A50A6}"/>
                  </a:ext>
                </a:extLst>
              </p:cNvPr>
              <p:cNvCxnSpPr/>
              <p:nvPr/>
            </p:nvCxnSpPr>
            <p:spPr>
              <a:xfrm>
                <a:off x="4404575" y="7032470"/>
                <a:ext cx="3155324"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31EE95D-CE8C-37A6-F177-AAC53970E14B}"/>
                  </a:ext>
                </a:extLst>
              </p:cNvPr>
              <p:cNvCxnSpPr>
                <a:cxnSpLocks/>
              </p:cNvCxnSpPr>
              <p:nvPr/>
            </p:nvCxnSpPr>
            <p:spPr>
              <a:xfrm flipV="1">
                <a:off x="7535835" y="4172755"/>
                <a:ext cx="758160" cy="283914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3133557-65CE-D02C-485E-FF244A32BB9E}"/>
                  </a:ext>
                </a:extLst>
              </p:cNvPr>
              <p:cNvCxnSpPr>
                <a:cxnSpLocks/>
              </p:cNvCxnSpPr>
              <p:nvPr/>
            </p:nvCxnSpPr>
            <p:spPr>
              <a:xfrm>
                <a:off x="1020980" y="1333605"/>
                <a:ext cx="3155324"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8947FB-760C-1CAF-777C-1828D173DF0C}"/>
                  </a:ext>
                </a:extLst>
              </p:cNvPr>
              <p:cNvCxnSpPr>
                <a:cxnSpLocks/>
              </p:cNvCxnSpPr>
              <p:nvPr/>
            </p:nvCxnSpPr>
            <p:spPr>
              <a:xfrm>
                <a:off x="4143594" y="1333604"/>
                <a:ext cx="763254" cy="283915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B52BA6-CDAE-781D-8119-BB286C4C35D3}"/>
                  </a:ext>
                </a:extLst>
              </p:cNvPr>
              <p:cNvCxnSpPr>
                <a:cxnSpLocks/>
              </p:cNvCxnSpPr>
              <p:nvPr/>
            </p:nvCxnSpPr>
            <p:spPr>
              <a:xfrm>
                <a:off x="7901548" y="1333604"/>
                <a:ext cx="881841" cy="2839151"/>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gr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s-ES_tradnl" dirty="0" err="1"/>
              <a:t>Root</a:t>
            </a:r>
            <a:r>
              <a:rPr lang="es-ES_tradnl" dirty="0"/>
              <a:t> Causes </a:t>
            </a:r>
            <a:r>
              <a:rPr lang="es-ES_tradnl" dirty="0" err="1"/>
              <a:t>of</a:t>
            </a:r>
            <a:r>
              <a:rPr lang="es-ES_tradnl" dirty="0"/>
              <a:t> </a:t>
            </a:r>
            <a:r>
              <a:rPr lang="es-ES_tradnl" dirty="0" err="1"/>
              <a:t>Peru’s</a:t>
            </a:r>
            <a:r>
              <a:rPr lang="es-ES_tradnl" dirty="0"/>
              <a:t> Natural </a:t>
            </a:r>
            <a:r>
              <a:rPr lang="es-ES_tradnl" dirty="0" err="1"/>
              <a:t>Resource</a:t>
            </a:r>
            <a:r>
              <a:rPr lang="es-ES_tradnl" dirty="0"/>
              <a:t> Curse</a:t>
            </a:r>
          </a:p>
        </p:txBody>
      </p:sp>
      <p:sp>
        <p:nvSpPr>
          <p:cNvPr id="30" name="TextBox 29">
            <a:extLst>
              <a:ext uri="{FF2B5EF4-FFF2-40B4-BE49-F238E27FC236}">
                <a16:creationId xmlns:a16="http://schemas.microsoft.com/office/drawing/2014/main" id="{3E1CD287-3D48-B281-C220-8B079036DFF2}"/>
              </a:ext>
            </a:extLst>
          </p:cNvPr>
          <p:cNvSpPr txBox="1"/>
          <p:nvPr/>
        </p:nvSpPr>
        <p:spPr>
          <a:xfrm>
            <a:off x="661445" y="1865053"/>
            <a:ext cx="3497754" cy="2031325"/>
          </a:xfrm>
          <a:prstGeom prst="rect">
            <a:avLst/>
          </a:prstGeom>
          <a:noFill/>
        </p:spPr>
        <p:txBody>
          <a:bodyPr wrap="square" rtlCol="0">
            <a:spAutoFit/>
          </a:bodyPr>
          <a:lstStyle/>
          <a:p>
            <a:r>
              <a:rPr lang="en-US" b="1" dirty="0">
                <a:solidFill>
                  <a:srgbClr val="C00000"/>
                </a:solidFill>
              </a:rPr>
              <a:t>Volatility</a:t>
            </a:r>
          </a:p>
          <a:p>
            <a:pPr marL="285750" indent="-285750">
              <a:buFont typeface="Arial" panose="020B0604020202020204" pitchFamily="34" charset="0"/>
              <a:buChar char="•"/>
            </a:pPr>
            <a:r>
              <a:rPr lang="en-US" dirty="0"/>
              <a:t>Fluctuations in commodity prices due to inelastic supply and demand in the short run </a:t>
            </a:r>
          </a:p>
          <a:p>
            <a:pPr marL="285750" indent="-285750">
              <a:buFont typeface="Arial" panose="020B0604020202020204" pitchFamily="34" charset="0"/>
              <a:buChar char="•"/>
            </a:pPr>
            <a:r>
              <a:rPr lang="en-US" dirty="0"/>
              <a:t>Very costly for economic growth</a:t>
            </a:r>
          </a:p>
          <a:p>
            <a:pPr marL="285750" indent="-285750">
              <a:buFont typeface="Arial" panose="020B0604020202020204" pitchFamily="34" charset="0"/>
              <a:buChar char="•"/>
            </a:pPr>
            <a:r>
              <a:rPr lang="en-US" dirty="0"/>
              <a:t>Investment irreversibility</a:t>
            </a:r>
          </a:p>
          <a:p>
            <a:endParaRPr lang="en-US" dirty="0"/>
          </a:p>
        </p:txBody>
      </p:sp>
      <p:sp>
        <p:nvSpPr>
          <p:cNvPr id="31" name="TextBox 30">
            <a:extLst>
              <a:ext uri="{FF2B5EF4-FFF2-40B4-BE49-F238E27FC236}">
                <a16:creationId xmlns:a16="http://schemas.microsoft.com/office/drawing/2014/main" id="{0AAE9464-DDF8-0D38-356F-26B907B08FF6}"/>
              </a:ext>
            </a:extLst>
          </p:cNvPr>
          <p:cNvSpPr txBox="1"/>
          <p:nvPr/>
        </p:nvSpPr>
        <p:spPr>
          <a:xfrm>
            <a:off x="4405738" y="1869631"/>
            <a:ext cx="3528721" cy="2308324"/>
          </a:xfrm>
          <a:prstGeom prst="rect">
            <a:avLst/>
          </a:prstGeom>
          <a:noFill/>
        </p:spPr>
        <p:txBody>
          <a:bodyPr wrap="square" rtlCol="0">
            <a:spAutoFit/>
          </a:bodyPr>
          <a:lstStyle/>
          <a:p>
            <a:r>
              <a:rPr lang="en-US" b="1" dirty="0">
                <a:solidFill>
                  <a:srgbClr val="C00000"/>
                </a:solidFill>
              </a:rPr>
              <a:t>Pro-cyclicality</a:t>
            </a:r>
          </a:p>
          <a:p>
            <a:pPr marL="285750" indent="-285750">
              <a:buFont typeface="Arial" panose="020B0604020202020204" pitchFamily="34" charset="0"/>
              <a:buChar char="•"/>
            </a:pPr>
            <a:r>
              <a:rPr lang="en-US" dirty="0"/>
              <a:t>“Fiscal spending is more responsive to current account shocks than fiscal revenues are.” </a:t>
            </a:r>
          </a:p>
          <a:p>
            <a:pPr marL="285750" indent="-285750">
              <a:buFont typeface="Arial" panose="020B0604020202020204" pitchFamily="34" charset="0"/>
              <a:buChar char="•"/>
            </a:pPr>
            <a:r>
              <a:rPr lang="en-US" dirty="0"/>
              <a:t>Occurs in capital inflows, monetary policy and fiscal policy</a:t>
            </a:r>
          </a:p>
          <a:p>
            <a:pPr marL="285750" indent="-285750">
              <a:buFont typeface="Arial" panose="020B0604020202020204" pitchFamily="34" charset="0"/>
              <a:buChar char="•"/>
            </a:pPr>
            <a:endParaRPr lang="en-US" b="1" dirty="0">
              <a:solidFill>
                <a:srgbClr val="C00000"/>
              </a:solidFill>
            </a:endParaRPr>
          </a:p>
          <a:p>
            <a:endParaRPr lang="en-US" dirty="0"/>
          </a:p>
        </p:txBody>
      </p:sp>
      <p:sp>
        <p:nvSpPr>
          <p:cNvPr id="32" name="TextBox 31">
            <a:extLst>
              <a:ext uri="{FF2B5EF4-FFF2-40B4-BE49-F238E27FC236}">
                <a16:creationId xmlns:a16="http://schemas.microsoft.com/office/drawing/2014/main" id="{426F9D78-282E-969E-2E23-1DDEF23CF7D7}"/>
              </a:ext>
            </a:extLst>
          </p:cNvPr>
          <p:cNvSpPr txBox="1"/>
          <p:nvPr/>
        </p:nvSpPr>
        <p:spPr>
          <a:xfrm>
            <a:off x="4040498" y="3991838"/>
            <a:ext cx="3136274" cy="2031325"/>
          </a:xfrm>
          <a:prstGeom prst="rect">
            <a:avLst/>
          </a:prstGeom>
          <a:noFill/>
        </p:spPr>
        <p:txBody>
          <a:bodyPr wrap="square" rtlCol="0">
            <a:spAutoFit/>
          </a:bodyPr>
          <a:lstStyle/>
          <a:p>
            <a:r>
              <a:rPr lang="en-US" b="1" dirty="0">
                <a:solidFill>
                  <a:srgbClr val="C00000"/>
                </a:solidFill>
              </a:rPr>
              <a:t>Autocratic Institutions</a:t>
            </a:r>
          </a:p>
          <a:p>
            <a:pPr marL="285750" indent="-285750">
              <a:buFont typeface="Arial" panose="020B0604020202020204" pitchFamily="34" charset="0"/>
              <a:buChar char="•"/>
            </a:pPr>
            <a:r>
              <a:rPr lang="en-US" dirty="0"/>
              <a:t>Econometric evidence claims that having natural resources is associated with having poor institutions</a:t>
            </a:r>
          </a:p>
          <a:p>
            <a:pPr marL="285750" indent="-285750">
              <a:buFont typeface="Arial" panose="020B0604020202020204" pitchFamily="34" charset="0"/>
              <a:buChar char="•"/>
            </a:pPr>
            <a:r>
              <a:rPr lang="en-US" dirty="0"/>
              <a:t>For example: inequality, corruption, etc.</a:t>
            </a:r>
          </a:p>
        </p:txBody>
      </p:sp>
      <p:sp>
        <p:nvSpPr>
          <p:cNvPr id="33" name="TextBox 32">
            <a:extLst>
              <a:ext uri="{FF2B5EF4-FFF2-40B4-BE49-F238E27FC236}">
                <a16:creationId xmlns:a16="http://schemas.microsoft.com/office/drawing/2014/main" id="{4E677857-169D-B90A-28B9-532705EC93D1}"/>
              </a:ext>
            </a:extLst>
          </p:cNvPr>
          <p:cNvSpPr txBox="1"/>
          <p:nvPr/>
        </p:nvSpPr>
        <p:spPr>
          <a:xfrm>
            <a:off x="86083" y="3991838"/>
            <a:ext cx="3730686" cy="2031325"/>
          </a:xfrm>
          <a:prstGeom prst="rect">
            <a:avLst/>
          </a:prstGeom>
          <a:noFill/>
        </p:spPr>
        <p:txBody>
          <a:bodyPr wrap="square" rtlCol="0">
            <a:spAutoFit/>
          </a:bodyPr>
          <a:lstStyle/>
          <a:p>
            <a:r>
              <a:rPr lang="en-US" b="1" dirty="0">
                <a:solidFill>
                  <a:srgbClr val="C00000"/>
                </a:solidFill>
              </a:rPr>
              <a:t>Crowding-out of Manufacturing</a:t>
            </a:r>
          </a:p>
          <a:p>
            <a:pPr marL="285750" indent="-285750">
              <a:buFont typeface="Arial" panose="020B0604020202020204" pitchFamily="34" charset="0"/>
              <a:buChar char="•"/>
            </a:pPr>
            <a:r>
              <a:rPr lang="en-US" dirty="0"/>
              <a:t>Owning natural resources decreases investment in the secondary sector</a:t>
            </a:r>
          </a:p>
          <a:p>
            <a:pPr marL="285750" indent="-285750">
              <a:buFont typeface="Arial" panose="020B0604020202020204" pitchFamily="34" charset="0"/>
              <a:buChar char="•"/>
            </a:pPr>
            <a:r>
              <a:rPr lang="en-US" dirty="0"/>
              <a:t>The manufacturing sector experiences learning-by-doing </a:t>
            </a:r>
          </a:p>
          <a:p>
            <a:endParaRPr lang="en-US" dirty="0"/>
          </a:p>
        </p:txBody>
      </p:sp>
      <p:sp>
        <p:nvSpPr>
          <p:cNvPr id="37" name="Rectangle 36">
            <a:extLst>
              <a:ext uri="{FF2B5EF4-FFF2-40B4-BE49-F238E27FC236}">
                <a16:creationId xmlns:a16="http://schemas.microsoft.com/office/drawing/2014/main" id="{5722C2DE-8394-625E-4D60-DF3D5FE6ED17}"/>
              </a:ext>
            </a:extLst>
          </p:cNvPr>
          <p:cNvSpPr/>
          <p:nvPr/>
        </p:nvSpPr>
        <p:spPr>
          <a:xfrm>
            <a:off x="9422339" y="2172287"/>
            <a:ext cx="2606303" cy="1668232"/>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6">
                    <a:lumMod val="75000"/>
                  </a:schemeClr>
                </a:solidFill>
              </a:rPr>
              <a:t>HIGH</a:t>
            </a:r>
            <a:r>
              <a:rPr lang="en-US" dirty="0">
                <a:solidFill>
                  <a:schemeClr val="tx1"/>
                </a:solidFill>
              </a:rPr>
              <a:t> commodity prices:</a:t>
            </a:r>
          </a:p>
          <a:p>
            <a:pPr marL="285750" indent="-285750">
              <a:buFont typeface="Arial" panose="020B0604020202020204" pitchFamily="34" charset="0"/>
              <a:buChar char="•"/>
            </a:pPr>
            <a:r>
              <a:rPr lang="en-US" dirty="0">
                <a:solidFill>
                  <a:schemeClr val="tx1"/>
                </a:solidFill>
              </a:rPr>
              <a:t>Inflation</a:t>
            </a:r>
          </a:p>
          <a:p>
            <a:pPr marL="285750" indent="-285750">
              <a:buFont typeface="Arial" panose="020B0604020202020204" pitchFamily="34" charset="0"/>
              <a:buChar char="•"/>
            </a:pPr>
            <a:r>
              <a:rPr lang="en-US" dirty="0">
                <a:solidFill>
                  <a:schemeClr val="tx1"/>
                </a:solidFill>
              </a:rPr>
              <a:t>Exp. Fiscal Policy</a:t>
            </a:r>
          </a:p>
          <a:p>
            <a:pPr marL="285750" indent="-285750">
              <a:buFont typeface="Arial" panose="020B0604020202020204" pitchFamily="34" charset="0"/>
              <a:buChar char="•"/>
            </a:pPr>
            <a:r>
              <a:rPr lang="en-US" dirty="0">
                <a:solidFill>
                  <a:schemeClr val="tx1"/>
                </a:solidFill>
              </a:rPr>
              <a:t>Currency Appreciation</a:t>
            </a:r>
          </a:p>
          <a:p>
            <a:pPr marL="285750" indent="-285750">
              <a:buFont typeface="Arial" panose="020B0604020202020204" pitchFamily="34" charset="0"/>
              <a:buChar char="•"/>
            </a:pPr>
            <a:r>
              <a:rPr lang="en-US" dirty="0">
                <a:solidFill>
                  <a:schemeClr val="tx1"/>
                </a:solidFill>
              </a:rPr>
              <a:t>Cash inflows (debt)</a:t>
            </a:r>
          </a:p>
        </p:txBody>
      </p:sp>
      <p:sp>
        <p:nvSpPr>
          <p:cNvPr id="38" name="Rectangle 37">
            <a:extLst>
              <a:ext uri="{FF2B5EF4-FFF2-40B4-BE49-F238E27FC236}">
                <a16:creationId xmlns:a16="http://schemas.microsoft.com/office/drawing/2014/main" id="{B47A22A2-333A-7F50-7515-96B614930E10}"/>
              </a:ext>
            </a:extLst>
          </p:cNvPr>
          <p:cNvSpPr/>
          <p:nvPr/>
        </p:nvSpPr>
        <p:spPr>
          <a:xfrm>
            <a:off x="9422338" y="3932523"/>
            <a:ext cx="2601163" cy="1668227"/>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rgbClr val="C00000"/>
                </a:solidFill>
              </a:rPr>
              <a:t>LOW</a:t>
            </a:r>
            <a:r>
              <a:rPr lang="en-US" dirty="0">
                <a:solidFill>
                  <a:schemeClr val="tx1"/>
                </a:solidFill>
              </a:rPr>
              <a:t> commodity prices:</a:t>
            </a:r>
          </a:p>
          <a:p>
            <a:pPr marL="285750" indent="-285750">
              <a:buFont typeface="Arial" panose="020B0604020202020204" pitchFamily="34" charset="0"/>
              <a:buChar char="•"/>
            </a:pPr>
            <a:r>
              <a:rPr lang="en-US" dirty="0">
                <a:solidFill>
                  <a:schemeClr val="tx1"/>
                </a:solidFill>
              </a:rPr>
              <a:t>Recession</a:t>
            </a:r>
          </a:p>
          <a:p>
            <a:pPr marL="285750" indent="-285750">
              <a:buFont typeface="Arial" panose="020B0604020202020204" pitchFamily="34" charset="0"/>
              <a:buChar char="•"/>
            </a:pPr>
            <a:r>
              <a:rPr lang="en-US" dirty="0">
                <a:solidFill>
                  <a:schemeClr val="tx1"/>
                </a:solidFill>
              </a:rPr>
              <a:t>Contract. Fiscal Policy</a:t>
            </a:r>
          </a:p>
          <a:p>
            <a:pPr marL="285750" indent="-285750">
              <a:buFont typeface="Arial" panose="020B0604020202020204" pitchFamily="34" charset="0"/>
              <a:buChar char="•"/>
            </a:pPr>
            <a:r>
              <a:rPr lang="en-US" dirty="0">
                <a:solidFill>
                  <a:schemeClr val="tx1"/>
                </a:solidFill>
              </a:rPr>
              <a:t>Currency Depreciation</a:t>
            </a:r>
          </a:p>
          <a:p>
            <a:pPr marL="285750" indent="-285750">
              <a:buFont typeface="Arial" panose="020B0604020202020204" pitchFamily="34" charset="0"/>
              <a:buChar char="•"/>
            </a:pPr>
            <a:r>
              <a:rPr lang="en-US" dirty="0">
                <a:solidFill>
                  <a:schemeClr val="tx1"/>
                </a:solidFill>
              </a:rPr>
              <a:t>Cash outflows</a:t>
            </a:r>
          </a:p>
          <a:p>
            <a:endParaRPr lang="en-US" dirty="0">
              <a:solidFill>
                <a:schemeClr val="tx1"/>
              </a:solidFill>
            </a:endParaRPr>
          </a:p>
        </p:txBody>
      </p:sp>
    </p:spTree>
    <p:extLst>
      <p:ext uri="{BB962C8B-B14F-4D97-AF65-F5344CB8AC3E}">
        <p14:creationId xmlns:p14="http://schemas.microsoft.com/office/powerpoint/2010/main" val="2694876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3E1CD287-3D48-B281-C220-8B079036DFF2}"/>
              </a:ext>
            </a:extLst>
          </p:cNvPr>
          <p:cNvSpPr txBox="1"/>
          <p:nvPr/>
        </p:nvSpPr>
        <p:spPr>
          <a:xfrm>
            <a:off x="661445" y="1865053"/>
            <a:ext cx="3497754" cy="2031325"/>
          </a:xfrm>
          <a:prstGeom prst="rect">
            <a:avLst/>
          </a:prstGeom>
          <a:noFill/>
        </p:spPr>
        <p:txBody>
          <a:bodyPr wrap="square" rtlCol="0">
            <a:spAutoFit/>
          </a:bodyPr>
          <a:lstStyle/>
          <a:p>
            <a:r>
              <a:rPr lang="en-US" b="1" dirty="0">
                <a:solidFill>
                  <a:schemeClr val="tx1">
                    <a:lumMod val="50000"/>
                    <a:lumOff val="50000"/>
                  </a:schemeClr>
                </a:solidFill>
              </a:rPr>
              <a:t>Volatility</a:t>
            </a:r>
          </a:p>
          <a:p>
            <a:pPr marL="285750" indent="-285750">
              <a:buFont typeface="Arial" panose="020B0604020202020204" pitchFamily="34" charset="0"/>
              <a:buChar char="•"/>
            </a:pPr>
            <a:r>
              <a:rPr lang="en-US" dirty="0">
                <a:solidFill>
                  <a:schemeClr val="tx1">
                    <a:lumMod val="50000"/>
                    <a:lumOff val="50000"/>
                  </a:schemeClr>
                </a:solidFill>
              </a:rPr>
              <a:t>Fluctuations in commodity prices due to inelastic supply and demand in the short run </a:t>
            </a:r>
          </a:p>
          <a:p>
            <a:pPr marL="285750" indent="-285750">
              <a:buFont typeface="Arial" panose="020B0604020202020204" pitchFamily="34" charset="0"/>
              <a:buChar char="•"/>
            </a:pPr>
            <a:r>
              <a:rPr lang="en-US" dirty="0">
                <a:solidFill>
                  <a:schemeClr val="tx1">
                    <a:lumMod val="50000"/>
                    <a:lumOff val="50000"/>
                  </a:schemeClr>
                </a:solidFill>
              </a:rPr>
              <a:t>Very costly for economic growth</a:t>
            </a:r>
          </a:p>
          <a:p>
            <a:pPr marL="285750" indent="-285750">
              <a:buFont typeface="Arial" panose="020B0604020202020204" pitchFamily="34" charset="0"/>
              <a:buChar char="•"/>
            </a:pPr>
            <a:r>
              <a:rPr lang="en-US" dirty="0">
                <a:solidFill>
                  <a:schemeClr val="tx1">
                    <a:lumMod val="50000"/>
                    <a:lumOff val="50000"/>
                  </a:schemeClr>
                </a:solidFill>
              </a:rPr>
              <a:t>Investment irreversibility</a:t>
            </a:r>
          </a:p>
          <a:p>
            <a:endParaRPr lang="en-US" dirty="0"/>
          </a:p>
        </p:txBody>
      </p:sp>
      <p:sp>
        <p:nvSpPr>
          <p:cNvPr id="33" name="TextBox 32">
            <a:extLst>
              <a:ext uri="{FF2B5EF4-FFF2-40B4-BE49-F238E27FC236}">
                <a16:creationId xmlns:a16="http://schemas.microsoft.com/office/drawing/2014/main" id="{4E677857-169D-B90A-28B9-532705EC93D1}"/>
              </a:ext>
            </a:extLst>
          </p:cNvPr>
          <p:cNvSpPr txBox="1"/>
          <p:nvPr/>
        </p:nvSpPr>
        <p:spPr>
          <a:xfrm>
            <a:off x="86083" y="3991838"/>
            <a:ext cx="3730686" cy="2031325"/>
          </a:xfrm>
          <a:prstGeom prst="rect">
            <a:avLst/>
          </a:prstGeom>
          <a:noFill/>
        </p:spPr>
        <p:txBody>
          <a:bodyPr wrap="square" rtlCol="0">
            <a:spAutoFit/>
          </a:bodyPr>
          <a:lstStyle/>
          <a:p>
            <a:r>
              <a:rPr lang="en-US" b="1" dirty="0">
                <a:solidFill>
                  <a:schemeClr val="tx1">
                    <a:lumMod val="50000"/>
                    <a:lumOff val="50000"/>
                  </a:schemeClr>
                </a:solidFill>
              </a:rPr>
              <a:t>Crowding-out of Manufacturing</a:t>
            </a:r>
          </a:p>
          <a:p>
            <a:pPr marL="285750" indent="-285750">
              <a:buFont typeface="Arial" panose="020B0604020202020204" pitchFamily="34" charset="0"/>
              <a:buChar char="•"/>
            </a:pPr>
            <a:r>
              <a:rPr lang="en-US" dirty="0">
                <a:solidFill>
                  <a:schemeClr val="tx1">
                    <a:lumMod val="50000"/>
                    <a:lumOff val="50000"/>
                  </a:schemeClr>
                </a:solidFill>
              </a:rPr>
              <a:t>Owning natural resources decreases investment in the secondary sector</a:t>
            </a:r>
          </a:p>
          <a:p>
            <a:pPr marL="285750" indent="-285750">
              <a:buFont typeface="Arial" panose="020B0604020202020204" pitchFamily="34" charset="0"/>
              <a:buChar char="•"/>
            </a:pPr>
            <a:r>
              <a:rPr lang="en-US" dirty="0">
                <a:solidFill>
                  <a:schemeClr val="tx1">
                    <a:lumMod val="50000"/>
                    <a:lumOff val="50000"/>
                  </a:schemeClr>
                </a:solidFill>
              </a:rPr>
              <a:t>The manufacturing sector experiences learning-by-doing </a:t>
            </a:r>
          </a:p>
          <a:p>
            <a:endParaRPr lang="en-US" dirty="0"/>
          </a:p>
        </p:txBody>
      </p:sp>
      <p:cxnSp>
        <p:nvCxnSpPr>
          <p:cNvPr id="9" name="Straight Connector 8">
            <a:extLst>
              <a:ext uri="{FF2B5EF4-FFF2-40B4-BE49-F238E27FC236}">
                <a16:creationId xmlns:a16="http://schemas.microsoft.com/office/drawing/2014/main" id="{8D13B7B3-7940-7A76-F188-06ABB87A20D8}"/>
              </a:ext>
            </a:extLst>
          </p:cNvPr>
          <p:cNvCxnSpPr>
            <a:cxnSpLocks/>
          </p:cNvCxnSpPr>
          <p:nvPr/>
        </p:nvCxnSpPr>
        <p:spPr>
          <a:xfrm flipV="1">
            <a:off x="3294665" y="3932524"/>
            <a:ext cx="750375" cy="2097644"/>
          </a:xfrm>
          <a:prstGeom prst="line">
            <a:avLst/>
          </a:prstGeom>
          <a:ln w="508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8947FB-760C-1CAF-777C-1828D173DF0C}"/>
              </a:ext>
            </a:extLst>
          </p:cNvPr>
          <p:cNvCxnSpPr>
            <a:cxnSpLocks/>
          </p:cNvCxnSpPr>
          <p:nvPr/>
        </p:nvCxnSpPr>
        <p:spPr>
          <a:xfrm>
            <a:off x="3784059" y="1849964"/>
            <a:ext cx="763254" cy="2082559"/>
          </a:xfrm>
          <a:prstGeom prst="line">
            <a:avLst/>
          </a:prstGeom>
          <a:ln w="508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31EE95D-CE8C-37A6-F177-AAC53970E14B}"/>
              </a:ext>
            </a:extLst>
          </p:cNvPr>
          <p:cNvCxnSpPr>
            <a:cxnSpLocks/>
          </p:cNvCxnSpPr>
          <p:nvPr/>
        </p:nvCxnSpPr>
        <p:spPr>
          <a:xfrm flipV="1">
            <a:off x="7176300" y="3932524"/>
            <a:ext cx="758160" cy="2082557"/>
          </a:xfrm>
          <a:prstGeom prst="line">
            <a:avLst/>
          </a:prstGeom>
          <a:ln w="508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6</a:t>
            </a:fld>
            <a:endParaRPr lang="es-ES_tradnl"/>
          </a:p>
        </p:txBody>
      </p:sp>
      <p:cxnSp>
        <p:nvCxnSpPr>
          <p:cNvPr id="20" name="Straight Connector 19">
            <a:extLst>
              <a:ext uri="{FF2B5EF4-FFF2-40B4-BE49-F238E27FC236}">
                <a16:creationId xmlns:a16="http://schemas.microsoft.com/office/drawing/2014/main" id="{F97A0294-F450-A27E-EA18-D3FAFE901CEE}"/>
              </a:ext>
            </a:extLst>
          </p:cNvPr>
          <p:cNvCxnSpPr>
            <a:cxnSpLocks/>
          </p:cNvCxnSpPr>
          <p:nvPr/>
        </p:nvCxnSpPr>
        <p:spPr>
          <a:xfrm>
            <a:off x="4412088" y="1849964"/>
            <a:ext cx="3155324"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7511081-1EA3-B015-B6BD-B5229A2AF99A}"/>
              </a:ext>
            </a:extLst>
          </p:cNvPr>
          <p:cNvCxnSpPr>
            <a:cxnSpLocks/>
          </p:cNvCxnSpPr>
          <p:nvPr/>
        </p:nvCxnSpPr>
        <p:spPr>
          <a:xfrm>
            <a:off x="86083" y="3932523"/>
            <a:ext cx="9228398" cy="1"/>
          </a:xfrm>
          <a:prstGeom prst="straightConnector1">
            <a:avLst/>
          </a:prstGeom>
          <a:ln w="127000">
            <a:solidFill>
              <a:srgbClr val="C00000"/>
            </a:solidFill>
            <a:tailEnd type="triangle"/>
          </a:ln>
        </p:spPr>
        <p:style>
          <a:lnRef idx="3">
            <a:schemeClr val="accent5"/>
          </a:lnRef>
          <a:fillRef idx="0">
            <a:schemeClr val="accent5"/>
          </a:fillRef>
          <a:effectRef idx="2">
            <a:schemeClr val="accent5"/>
          </a:effectRef>
          <a:fontRef idx="minor">
            <a:schemeClr val="tx1"/>
          </a:fontRef>
        </p:style>
      </p:cxnSp>
      <p:cxnSp>
        <p:nvCxnSpPr>
          <p:cNvPr id="8" name="Straight Connector 7">
            <a:extLst>
              <a:ext uri="{FF2B5EF4-FFF2-40B4-BE49-F238E27FC236}">
                <a16:creationId xmlns:a16="http://schemas.microsoft.com/office/drawing/2014/main" id="{86A2AFA1-745F-5DED-6870-D0A9700B30D9}"/>
              </a:ext>
            </a:extLst>
          </p:cNvPr>
          <p:cNvCxnSpPr/>
          <p:nvPr/>
        </p:nvCxnSpPr>
        <p:spPr>
          <a:xfrm>
            <a:off x="168499" y="6030168"/>
            <a:ext cx="3155324" cy="0"/>
          </a:xfrm>
          <a:prstGeom prst="line">
            <a:avLst/>
          </a:prstGeom>
          <a:ln w="508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C899F4-5D77-5F90-75D2-14C7452A50A6}"/>
              </a:ext>
            </a:extLst>
          </p:cNvPr>
          <p:cNvCxnSpPr/>
          <p:nvPr/>
        </p:nvCxnSpPr>
        <p:spPr>
          <a:xfrm>
            <a:off x="4045040" y="6030168"/>
            <a:ext cx="3155324" cy="0"/>
          </a:xfrm>
          <a:prstGeom prst="line">
            <a:avLst/>
          </a:prstGeom>
          <a:ln w="508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3133557-65CE-D02C-485E-FF244A32BB9E}"/>
              </a:ext>
            </a:extLst>
          </p:cNvPr>
          <p:cNvCxnSpPr>
            <a:cxnSpLocks/>
          </p:cNvCxnSpPr>
          <p:nvPr/>
        </p:nvCxnSpPr>
        <p:spPr>
          <a:xfrm>
            <a:off x="661445" y="1849965"/>
            <a:ext cx="3155324" cy="0"/>
          </a:xfrm>
          <a:prstGeom prst="line">
            <a:avLst/>
          </a:prstGeom>
          <a:ln w="508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B52BA6-CDAE-781D-8119-BB286C4C35D3}"/>
              </a:ext>
            </a:extLst>
          </p:cNvPr>
          <p:cNvCxnSpPr>
            <a:cxnSpLocks/>
          </p:cNvCxnSpPr>
          <p:nvPr/>
        </p:nvCxnSpPr>
        <p:spPr>
          <a:xfrm>
            <a:off x="7542013" y="1849964"/>
            <a:ext cx="881841" cy="208256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s-ES_tradnl" dirty="0" err="1"/>
              <a:t>Root</a:t>
            </a:r>
            <a:r>
              <a:rPr lang="es-ES_tradnl" dirty="0"/>
              <a:t> Causes </a:t>
            </a:r>
            <a:r>
              <a:rPr lang="es-ES_tradnl" dirty="0" err="1"/>
              <a:t>of</a:t>
            </a:r>
            <a:r>
              <a:rPr lang="es-ES_tradnl" dirty="0"/>
              <a:t> </a:t>
            </a:r>
            <a:r>
              <a:rPr lang="es-ES_tradnl" dirty="0" err="1"/>
              <a:t>Peru’s</a:t>
            </a:r>
            <a:r>
              <a:rPr lang="es-ES_tradnl" dirty="0"/>
              <a:t> Natural </a:t>
            </a:r>
            <a:r>
              <a:rPr lang="es-ES_tradnl" dirty="0" err="1"/>
              <a:t>Resource</a:t>
            </a:r>
            <a:r>
              <a:rPr lang="es-ES_tradnl" dirty="0"/>
              <a:t> Curse</a:t>
            </a:r>
            <a:endParaRPr lang="es-ES_tradnl" sz="3300" dirty="0">
              <a:solidFill>
                <a:srgbClr val="C00000"/>
              </a:solidFill>
            </a:endParaRPr>
          </a:p>
        </p:txBody>
      </p:sp>
      <p:sp>
        <p:nvSpPr>
          <p:cNvPr id="31" name="TextBox 30">
            <a:extLst>
              <a:ext uri="{FF2B5EF4-FFF2-40B4-BE49-F238E27FC236}">
                <a16:creationId xmlns:a16="http://schemas.microsoft.com/office/drawing/2014/main" id="{0AAE9464-DDF8-0D38-356F-26B907B08FF6}"/>
              </a:ext>
            </a:extLst>
          </p:cNvPr>
          <p:cNvSpPr txBox="1"/>
          <p:nvPr/>
        </p:nvSpPr>
        <p:spPr>
          <a:xfrm>
            <a:off x="4405738" y="1869631"/>
            <a:ext cx="3528721" cy="2308324"/>
          </a:xfrm>
          <a:prstGeom prst="rect">
            <a:avLst/>
          </a:prstGeom>
          <a:noFill/>
        </p:spPr>
        <p:txBody>
          <a:bodyPr wrap="square" rtlCol="0">
            <a:spAutoFit/>
          </a:bodyPr>
          <a:lstStyle/>
          <a:p>
            <a:r>
              <a:rPr lang="en-US" b="1" dirty="0">
                <a:solidFill>
                  <a:srgbClr val="C00000"/>
                </a:solidFill>
              </a:rPr>
              <a:t>Pro-cyclicality</a:t>
            </a:r>
          </a:p>
          <a:p>
            <a:pPr marL="285750" indent="-285750">
              <a:buFont typeface="Arial" panose="020B0604020202020204" pitchFamily="34" charset="0"/>
              <a:buChar char="•"/>
            </a:pPr>
            <a:r>
              <a:rPr lang="en-US" dirty="0"/>
              <a:t>“Fiscal spending is more responsive to current account shocks than fiscal revenues are.” </a:t>
            </a:r>
          </a:p>
          <a:p>
            <a:pPr marL="285750" indent="-285750">
              <a:buFont typeface="Arial" panose="020B0604020202020204" pitchFamily="34" charset="0"/>
              <a:buChar char="•"/>
            </a:pPr>
            <a:r>
              <a:rPr lang="en-US" dirty="0"/>
              <a:t>Occurs in capital inflows, monetary policy and fiscal policy</a:t>
            </a:r>
          </a:p>
          <a:p>
            <a:pPr marL="285750" indent="-285750">
              <a:buFont typeface="Arial" panose="020B0604020202020204" pitchFamily="34" charset="0"/>
              <a:buChar char="•"/>
            </a:pPr>
            <a:endParaRPr lang="en-US" b="1" dirty="0">
              <a:solidFill>
                <a:srgbClr val="C00000"/>
              </a:solidFill>
            </a:endParaRPr>
          </a:p>
          <a:p>
            <a:endParaRPr lang="en-US" dirty="0"/>
          </a:p>
        </p:txBody>
      </p:sp>
      <p:sp>
        <p:nvSpPr>
          <p:cNvPr id="32" name="TextBox 31">
            <a:extLst>
              <a:ext uri="{FF2B5EF4-FFF2-40B4-BE49-F238E27FC236}">
                <a16:creationId xmlns:a16="http://schemas.microsoft.com/office/drawing/2014/main" id="{426F9D78-282E-969E-2E23-1DDEF23CF7D7}"/>
              </a:ext>
            </a:extLst>
          </p:cNvPr>
          <p:cNvSpPr txBox="1"/>
          <p:nvPr/>
        </p:nvSpPr>
        <p:spPr>
          <a:xfrm>
            <a:off x="4040498" y="3991838"/>
            <a:ext cx="3136274" cy="2031325"/>
          </a:xfrm>
          <a:prstGeom prst="rect">
            <a:avLst/>
          </a:prstGeom>
          <a:noFill/>
        </p:spPr>
        <p:txBody>
          <a:bodyPr wrap="square" rtlCol="0">
            <a:spAutoFit/>
          </a:bodyPr>
          <a:lstStyle/>
          <a:p>
            <a:r>
              <a:rPr lang="en-US" b="1" dirty="0">
                <a:solidFill>
                  <a:schemeClr val="tx1">
                    <a:lumMod val="50000"/>
                    <a:lumOff val="50000"/>
                  </a:schemeClr>
                </a:solidFill>
              </a:rPr>
              <a:t>Autocratic Institutions</a:t>
            </a:r>
          </a:p>
          <a:p>
            <a:pPr marL="285750" indent="-285750">
              <a:buFont typeface="Arial" panose="020B0604020202020204" pitchFamily="34" charset="0"/>
              <a:buChar char="•"/>
            </a:pPr>
            <a:r>
              <a:rPr lang="en-US" dirty="0">
                <a:solidFill>
                  <a:schemeClr val="tx1">
                    <a:lumMod val="50000"/>
                    <a:lumOff val="50000"/>
                  </a:schemeClr>
                </a:solidFill>
              </a:rPr>
              <a:t>Econometric evidence claims that having natural resources is associated with having poor institutions</a:t>
            </a:r>
          </a:p>
          <a:p>
            <a:pPr marL="285750" indent="-285750">
              <a:buFont typeface="Arial" panose="020B0604020202020204" pitchFamily="34" charset="0"/>
              <a:buChar char="•"/>
            </a:pPr>
            <a:r>
              <a:rPr lang="en-US" dirty="0">
                <a:solidFill>
                  <a:schemeClr val="tx1">
                    <a:lumMod val="50000"/>
                    <a:lumOff val="50000"/>
                  </a:schemeClr>
                </a:solidFill>
              </a:rPr>
              <a:t>For example: inequality, corruption, etc.</a:t>
            </a:r>
          </a:p>
        </p:txBody>
      </p:sp>
      <p:sp>
        <p:nvSpPr>
          <p:cNvPr id="37" name="Rectangle 36">
            <a:extLst>
              <a:ext uri="{FF2B5EF4-FFF2-40B4-BE49-F238E27FC236}">
                <a16:creationId xmlns:a16="http://schemas.microsoft.com/office/drawing/2014/main" id="{5722C2DE-8394-625E-4D60-DF3D5FE6ED17}"/>
              </a:ext>
            </a:extLst>
          </p:cNvPr>
          <p:cNvSpPr/>
          <p:nvPr/>
        </p:nvSpPr>
        <p:spPr>
          <a:xfrm>
            <a:off x="9422339" y="2172287"/>
            <a:ext cx="2606303" cy="1668232"/>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6">
                    <a:lumMod val="75000"/>
                  </a:schemeClr>
                </a:solidFill>
              </a:rPr>
              <a:t>HIGH</a:t>
            </a:r>
            <a:r>
              <a:rPr lang="en-US" dirty="0">
                <a:solidFill>
                  <a:schemeClr val="tx1"/>
                </a:solidFill>
              </a:rPr>
              <a:t> commodity prices:</a:t>
            </a:r>
          </a:p>
          <a:p>
            <a:pPr marL="285750" indent="-285750">
              <a:buFont typeface="Arial" panose="020B0604020202020204" pitchFamily="34" charset="0"/>
              <a:buChar char="•"/>
            </a:pPr>
            <a:r>
              <a:rPr lang="en-US" dirty="0">
                <a:solidFill>
                  <a:schemeClr val="tx1"/>
                </a:solidFill>
              </a:rPr>
              <a:t>Inflation</a:t>
            </a:r>
          </a:p>
          <a:p>
            <a:pPr marL="285750" indent="-285750">
              <a:buFont typeface="Arial" panose="020B0604020202020204" pitchFamily="34" charset="0"/>
              <a:buChar char="•"/>
            </a:pPr>
            <a:r>
              <a:rPr lang="en-US" dirty="0">
                <a:solidFill>
                  <a:schemeClr val="tx1"/>
                </a:solidFill>
              </a:rPr>
              <a:t>Exp. Fiscal Policy</a:t>
            </a:r>
          </a:p>
          <a:p>
            <a:pPr marL="285750" indent="-285750">
              <a:buFont typeface="Arial" panose="020B0604020202020204" pitchFamily="34" charset="0"/>
              <a:buChar char="•"/>
            </a:pPr>
            <a:r>
              <a:rPr lang="en-US" dirty="0">
                <a:solidFill>
                  <a:schemeClr val="tx1"/>
                </a:solidFill>
              </a:rPr>
              <a:t>Currency Appreciation</a:t>
            </a:r>
          </a:p>
          <a:p>
            <a:pPr marL="285750" indent="-285750">
              <a:buFont typeface="Arial" panose="020B0604020202020204" pitchFamily="34" charset="0"/>
              <a:buChar char="•"/>
            </a:pPr>
            <a:r>
              <a:rPr lang="en-US" dirty="0">
                <a:solidFill>
                  <a:schemeClr val="tx1"/>
                </a:solidFill>
              </a:rPr>
              <a:t>Cash inflows (debt)</a:t>
            </a:r>
          </a:p>
        </p:txBody>
      </p:sp>
      <p:sp>
        <p:nvSpPr>
          <p:cNvPr id="38" name="Rectangle 37">
            <a:extLst>
              <a:ext uri="{FF2B5EF4-FFF2-40B4-BE49-F238E27FC236}">
                <a16:creationId xmlns:a16="http://schemas.microsoft.com/office/drawing/2014/main" id="{B47A22A2-333A-7F50-7515-96B614930E10}"/>
              </a:ext>
            </a:extLst>
          </p:cNvPr>
          <p:cNvSpPr/>
          <p:nvPr/>
        </p:nvSpPr>
        <p:spPr>
          <a:xfrm>
            <a:off x="9422338" y="3932523"/>
            <a:ext cx="2601163" cy="1668227"/>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rgbClr val="C00000"/>
                </a:solidFill>
              </a:rPr>
              <a:t>LOW</a:t>
            </a:r>
            <a:r>
              <a:rPr lang="en-US" dirty="0">
                <a:solidFill>
                  <a:schemeClr val="tx1"/>
                </a:solidFill>
              </a:rPr>
              <a:t> commodity prices:</a:t>
            </a:r>
          </a:p>
          <a:p>
            <a:pPr marL="285750" indent="-285750">
              <a:buFont typeface="Arial" panose="020B0604020202020204" pitchFamily="34" charset="0"/>
              <a:buChar char="•"/>
            </a:pPr>
            <a:r>
              <a:rPr lang="en-US" dirty="0">
                <a:solidFill>
                  <a:schemeClr val="tx1"/>
                </a:solidFill>
              </a:rPr>
              <a:t>Recession</a:t>
            </a:r>
          </a:p>
          <a:p>
            <a:pPr marL="285750" indent="-285750">
              <a:buFont typeface="Arial" panose="020B0604020202020204" pitchFamily="34" charset="0"/>
              <a:buChar char="•"/>
            </a:pPr>
            <a:r>
              <a:rPr lang="en-US" dirty="0">
                <a:solidFill>
                  <a:schemeClr val="tx1"/>
                </a:solidFill>
              </a:rPr>
              <a:t>Contract. Fiscal Policy</a:t>
            </a:r>
          </a:p>
          <a:p>
            <a:pPr marL="285750" indent="-285750">
              <a:buFont typeface="Arial" panose="020B0604020202020204" pitchFamily="34" charset="0"/>
              <a:buChar char="•"/>
            </a:pPr>
            <a:r>
              <a:rPr lang="en-US" dirty="0">
                <a:solidFill>
                  <a:schemeClr val="tx1"/>
                </a:solidFill>
              </a:rPr>
              <a:t>Currency Depreciation</a:t>
            </a:r>
          </a:p>
          <a:p>
            <a:pPr marL="285750" indent="-285750">
              <a:buFont typeface="Arial" panose="020B0604020202020204" pitchFamily="34" charset="0"/>
              <a:buChar char="•"/>
            </a:pPr>
            <a:r>
              <a:rPr lang="en-US" dirty="0">
                <a:solidFill>
                  <a:schemeClr val="tx1"/>
                </a:solidFill>
              </a:rPr>
              <a:t>Cash outflows</a:t>
            </a:r>
          </a:p>
          <a:p>
            <a:endParaRPr lang="en-US" dirty="0">
              <a:solidFill>
                <a:schemeClr val="tx1"/>
              </a:solidFill>
            </a:endParaRPr>
          </a:p>
        </p:txBody>
      </p:sp>
      <p:sp>
        <p:nvSpPr>
          <p:cNvPr id="5" name="TextBox 4">
            <a:extLst>
              <a:ext uri="{FF2B5EF4-FFF2-40B4-BE49-F238E27FC236}">
                <a16:creationId xmlns:a16="http://schemas.microsoft.com/office/drawing/2014/main" id="{F9DD6317-5494-48C5-C9CA-31EB271695DB}"/>
              </a:ext>
            </a:extLst>
          </p:cNvPr>
          <p:cNvSpPr txBox="1"/>
          <p:nvPr/>
        </p:nvSpPr>
        <p:spPr>
          <a:xfrm>
            <a:off x="891008" y="1209090"/>
            <a:ext cx="2872646" cy="477054"/>
          </a:xfrm>
          <a:prstGeom prst="rect">
            <a:avLst/>
          </a:prstGeom>
          <a:noFill/>
        </p:spPr>
        <p:txBody>
          <a:bodyPr wrap="none" rtlCol="0">
            <a:spAutoFit/>
          </a:bodyPr>
          <a:lstStyle/>
          <a:p>
            <a:r>
              <a:rPr lang="es-ES_tradnl" sz="2500" dirty="0"/>
              <a:t>Focus: </a:t>
            </a:r>
            <a:r>
              <a:rPr lang="es-ES_tradnl" sz="2500" dirty="0">
                <a:solidFill>
                  <a:srgbClr val="C00000"/>
                </a:solidFill>
              </a:rPr>
              <a:t>Pro-</a:t>
            </a:r>
            <a:r>
              <a:rPr lang="es-ES_tradnl" sz="2500" dirty="0" err="1">
                <a:solidFill>
                  <a:srgbClr val="C00000"/>
                </a:solidFill>
              </a:rPr>
              <a:t>cyclicality</a:t>
            </a:r>
            <a:endParaRPr lang="en-US" sz="2500" dirty="0"/>
          </a:p>
        </p:txBody>
      </p:sp>
    </p:spTree>
    <p:extLst>
      <p:ext uri="{BB962C8B-B14F-4D97-AF65-F5344CB8AC3E}">
        <p14:creationId xmlns:p14="http://schemas.microsoft.com/office/powerpoint/2010/main" val="2964317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CA2F-7C41-F0E5-74F5-65AF3084A5A3}"/>
              </a:ext>
            </a:extLst>
          </p:cNvPr>
          <p:cNvSpPr>
            <a:spLocks noGrp="1"/>
          </p:cNvSpPr>
          <p:nvPr>
            <p:ph type="title"/>
          </p:nvPr>
        </p:nvSpPr>
        <p:spPr>
          <a:xfrm>
            <a:off x="838200" y="365125"/>
            <a:ext cx="10515600" cy="1283362"/>
          </a:xfrm>
        </p:spPr>
        <p:txBody>
          <a:bodyPr>
            <a:normAutofit fontScale="90000"/>
          </a:bodyPr>
          <a:lstStyle/>
          <a:p>
            <a:r>
              <a:rPr lang="es-ES_tradnl" dirty="0" err="1"/>
              <a:t>The</a:t>
            </a:r>
            <a:r>
              <a:rPr lang="es-ES_tradnl" dirty="0"/>
              <a:t> </a:t>
            </a:r>
            <a:r>
              <a:rPr lang="es-ES_tradnl" dirty="0" err="1"/>
              <a:t>Correlation</a:t>
            </a:r>
            <a:r>
              <a:rPr lang="es-ES_tradnl" dirty="0"/>
              <a:t> </a:t>
            </a:r>
            <a:r>
              <a:rPr lang="es-ES_tradnl" dirty="0" err="1"/>
              <a:t>between</a:t>
            </a:r>
            <a:r>
              <a:rPr lang="es-ES_tradnl" dirty="0"/>
              <a:t> </a:t>
            </a:r>
            <a:r>
              <a:rPr lang="es-ES_tradnl" dirty="0" err="1"/>
              <a:t>Government</a:t>
            </a:r>
            <a:r>
              <a:rPr lang="es-ES_tradnl" dirty="0"/>
              <a:t> </a:t>
            </a:r>
            <a:r>
              <a:rPr lang="es-ES_tradnl" dirty="0" err="1"/>
              <a:t>Spending</a:t>
            </a:r>
            <a:r>
              <a:rPr lang="es-ES_tradnl" dirty="0"/>
              <a:t> and </a:t>
            </a:r>
            <a:r>
              <a:rPr lang="es-ES_tradnl" dirty="0" err="1"/>
              <a:t>Copper</a:t>
            </a:r>
            <a:r>
              <a:rPr lang="es-ES_tradnl" dirty="0"/>
              <a:t> </a:t>
            </a:r>
            <a:r>
              <a:rPr lang="es-ES_tradnl" dirty="0" err="1"/>
              <a:t>Prices</a:t>
            </a:r>
            <a:r>
              <a:rPr lang="es-ES_tradnl" dirty="0"/>
              <a:t> in </a:t>
            </a:r>
            <a:r>
              <a:rPr lang="es-ES_tradnl" dirty="0" err="1"/>
              <a:t>Peru</a:t>
            </a:r>
            <a:r>
              <a:rPr lang="es-ES_tradnl" dirty="0"/>
              <a:t> </a:t>
            </a:r>
            <a:r>
              <a:rPr lang="es-ES_tradnl" dirty="0" err="1"/>
              <a:t>is</a:t>
            </a:r>
            <a:r>
              <a:rPr lang="es-ES_tradnl" dirty="0"/>
              <a:t> 0.83 (1980-2021) </a:t>
            </a:r>
          </a:p>
        </p:txBody>
      </p:sp>
      <p:pic>
        <p:nvPicPr>
          <p:cNvPr id="6" name="Picture 5">
            <a:extLst>
              <a:ext uri="{FF2B5EF4-FFF2-40B4-BE49-F238E27FC236}">
                <a16:creationId xmlns:a16="http://schemas.microsoft.com/office/drawing/2014/main" id="{426B58B1-F6D4-8A87-A472-B01014AF83C1}"/>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8" name="Straight Connector 7">
            <a:extLst>
              <a:ext uri="{FF2B5EF4-FFF2-40B4-BE49-F238E27FC236}">
                <a16:creationId xmlns:a16="http://schemas.microsoft.com/office/drawing/2014/main" id="{4043A0BD-1398-8176-4317-D4554D450A26}"/>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9" name="Slide Number Placeholder 8">
            <a:extLst>
              <a:ext uri="{FF2B5EF4-FFF2-40B4-BE49-F238E27FC236}">
                <a16:creationId xmlns:a16="http://schemas.microsoft.com/office/drawing/2014/main" id="{957962AD-6A04-577C-6E8F-1CED94FF2683}"/>
              </a:ext>
            </a:extLst>
          </p:cNvPr>
          <p:cNvSpPr>
            <a:spLocks noGrp="1"/>
          </p:cNvSpPr>
          <p:nvPr>
            <p:ph type="sldNum" sz="quarter" idx="12"/>
          </p:nvPr>
        </p:nvSpPr>
        <p:spPr/>
        <p:txBody>
          <a:bodyPr/>
          <a:lstStyle/>
          <a:p>
            <a:fld id="{48AE6908-2F6B-9241-A52F-1BBEE66D8FA5}" type="slidenum">
              <a:rPr lang="es-ES_tradnl" smtClean="0"/>
              <a:t>7</a:t>
            </a:fld>
            <a:endParaRPr lang="es-ES_tradnl" dirty="0"/>
          </a:p>
        </p:txBody>
      </p:sp>
      <p:graphicFrame>
        <p:nvGraphicFramePr>
          <p:cNvPr id="5" name="Chart 4">
            <a:extLst>
              <a:ext uri="{FF2B5EF4-FFF2-40B4-BE49-F238E27FC236}">
                <a16:creationId xmlns:a16="http://schemas.microsoft.com/office/drawing/2014/main" id="{95401015-6BCC-E48C-5745-AF304AADC4FD}"/>
              </a:ext>
            </a:extLst>
          </p:cNvPr>
          <p:cNvGraphicFramePr>
            <a:graphicFrameLocks/>
          </p:cNvGraphicFramePr>
          <p:nvPr>
            <p:extLst>
              <p:ext uri="{D42A27DB-BD31-4B8C-83A1-F6EECF244321}">
                <p14:modId xmlns:p14="http://schemas.microsoft.com/office/powerpoint/2010/main" val="3717604121"/>
              </p:ext>
            </p:extLst>
          </p:nvPr>
        </p:nvGraphicFramePr>
        <p:xfrm>
          <a:off x="838200" y="1617865"/>
          <a:ext cx="4652509" cy="25391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42D082A9-B179-B228-AB1C-F360E55AAD7E}"/>
              </a:ext>
            </a:extLst>
          </p:cNvPr>
          <p:cNvGraphicFramePr>
            <a:graphicFrameLocks/>
          </p:cNvGraphicFramePr>
          <p:nvPr>
            <p:extLst>
              <p:ext uri="{D42A27DB-BD31-4B8C-83A1-F6EECF244321}">
                <p14:modId xmlns:p14="http://schemas.microsoft.com/office/powerpoint/2010/main" val="3633983696"/>
              </p:ext>
            </p:extLst>
          </p:nvPr>
        </p:nvGraphicFramePr>
        <p:xfrm>
          <a:off x="5763832" y="1601104"/>
          <a:ext cx="4652509" cy="2539128"/>
        </p:xfrm>
        <a:graphic>
          <a:graphicData uri="http://schemas.openxmlformats.org/drawingml/2006/chart">
            <c:chart xmlns:c="http://schemas.openxmlformats.org/drawingml/2006/chart" xmlns:r="http://schemas.openxmlformats.org/officeDocument/2006/relationships" r:id="rId5"/>
          </a:graphicData>
        </a:graphic>
      </p:graphicFrame>
      <p:sp>
        <p:nvSpPr>
          <p:cNvPr id="17" name="TextBox 16">
            <a:extLst>
              <a:ext uri="{FF2B5EF4-FFF2-40B4-BE49-F238E27FC236}">
                <a16:creationId xmlns:a16="http://schemas.microsoft.com/office/drawing/2014/main" id="{08B2045A-4690-3325-EA0C-C0B18AFFBE12}"/>
              </a:ext>
            </a:extLst>
          </p:cNvPr>
          <p:cNvSpPr txBox="1"/>
          <p:nvPr/>
        </p:nvSpPr>
        <p:spPr>
          <a:xfrm>
            <a:off x="838200" y="4441064"/>
            <a:ext cx="4584879" cy="1754326"/>
          </a:xfrm>
          <a:prstGeom prst="rect">
            <a:avLst/>
          </a:prstGeom>
          <a:noFill/>
        </p:spPr>
        <p:txBody>
          <a:bodyPr wrap="square" rtlCol="0">
            <a:spAutoFit/>
          </a:bodyPr>
          <a:lstStyle/>
          <a:p>
            <a:r>
              <a:rPr lang="en-US" dirty="0"/>
              <a:t>Mining in Peru represents: </a:t>
            </a:r>
          </a:p>
          <a:p>
            <a:pPr marL="285750" indent="-285750">
              <a:buFont typeface="Arial" panose="020B0604020202020204" pitchFamily="34" charset="0"/>
              <a:buChar char="•"/>
            </a:pPr>
            <a:r>
              <a:rPr lang="en-US" dirty="0"/>
              <a:t>10% of GDP, while copper represents 4%</a:t>
            </a:r>
          </a:p>
          <a:p>
            <a:pPr marL="285750" indent="-285750">
              <a:buFont typeface="Arial" panose="020B0604020202020204" pitchFamily="34" charset="0"/>
              <a:buChar char="•"/>
            </a:pPr>
            <a:r>
              <a:rPr lang="en-US" dirty="0"/>
              <a:t>60% of exports</a:t>
            </a:r>
          </a:p>
          <a:p>
            <a:pPr marL="285750" indent="-285750">
              <a:buFont typeface="Arial" panose="020B0604020202020204" pitchFamily="34" charset="0"/>
              <a:buChar char="•"/>
            </a:pPr>
            <a:r>
              <a:rPr lang="en-US" dirty="0"/>
              <a:t>16% of private investments</a:t>
            </a:r>
          </a:p>
          <a:p>
            <a:pPr marL="285750" indent="-285750">
              <a:buFont typeface="Arial" panose="020B0604020202020204" pitchFamily="34" charset="0"/>
              <a:buChar char="•"/>
            </a:pPr>
            <a:r>
              <a:rPr lang="en-US" dirty="0"/>
              <a:t>19% of tax income </a:t>
            </a:r>
          </a:p>
          <a:p>
            <a:endParaRPr lang="en-US" dirty="0"/>
          </a:p>
        </p:txBody>
      </p:sp>
      <p:sp>
        <p:nvSpPr>
          <p:cNvPr id="18" name="TextBox 17">
            <a:extLst>
              <a:ext uri="{FF2B5EF4-FFF2-40B4-BE49-F238E27FC236}">
                <a16:creationId xmlns:a16="http://schemas.microsoft.com/office/drawing/2014/main" id="{8DD9D397-F983-94C8-76DE-8AC863EA7C55}"/>
              </a:ext>
            </a:extLst>
          </p:cNvPr>
          <p:cNvSpPr txBox="1"/>
          <p:nvPr/>
        </p:nvSpPr>
        <p:spPr>
          <a:xfrm>
            <a:off x="5763832" y="4441064"/>
            <a:ext cx="4584879" cy="2031325"/>
          </a:xfrm>
          <a:prstGeom prst="rect">
            <a:avLst/>
          </a:prstGeom>
          <a:noFill/>
        </p:spPr>
        <p:txBody>
          <a:bodyPr wrap="square" rtlCol="0">
            <a:spAutoFit/>
          </a:bodyPr>
          <a:lstStyle/>
          <a:p>
            <a:r>
              <a:rPr lang="en-US" dirty="0"/>
              <a:t>When prices of copper increase:</a:t>
            </a:r>
          </a:p>
          <a:p>
            <a:pPr marL="285750" indent="-285750">
              <a:buFont typeface="Arial" panose="020B0604020202020204" pitchFamily="34" charset="0"/>
              <a:buChar char="•"/>
            </a:pPr>
            <a:r>
              <a:rPr lang="en-US" dirty="0"/>
              <a:t>Terms of Trade improve substantially</a:t>
            </a:r>
          </a:p>
          <a:p>
            <a:pPr marL="285750" indent="-285750">
              <a:buFont typeface="Arial" panose="020B0604020202020204" pitchFamily="34" charset="0"/>
              <a:buChar char="•"/>
            </a:pPr>
            <a:r>
              <a:rPr lang="en-US" dirty="0"/>
              <a:t>Fiscal revenues increase</a:t>
            </a:r>
          </a:p>
          <a:p>
            <a:pPr marL="285750" indent="-285750">
              <a:buFont typeface="Arial" panose="020B0604020202020204" pitchFamily="34" charset="0"/>
              <a:buChar char="•"/>
            </a:pPr>
            <a:r>
              <a:rPr lang="en-US" dirty="0"/>
              <a:t>Peru adopts a </a:t>
            </a:r>
            <a:r>
              <a:rPr lang="en-US" b="1" dirty="0">
                <a:solidFill>
                  <a:srgbClr val="C00000"/>
                </a:solidFill>
              </a:rPr>
              <a:t>procyclical fiscal policy</a:t>
            </a:r>
          </a:p>
          <a:p>
            <a:pPr marL="742950" lvl="1" indent="-285750">
              <a:buFont typeface="Arial" panose="020B0604020202020204" pitchFamily="34" charset="0"/>
              <a:buChar char="•"/>
            </a:pPr>
            <a:r>
              <a:rPr lang="en-US" dirty="0"/>
              <a:t>1 std. dev. shock to copper prices translates into an increase of 2% in primary expenditures</a:t>
            </a:r>
          </a:p>
        </p:txBody>
      </p:sp>
    </p:spTree>
    <p:extLst>
      <p:ext uri="{BB962C8B-B14F-4D97-AF65-F5344CB8AC3E}">
        <p14:creationId xmlns:p14="http://schemas.microsoft.com/office/powerpoint/2010/main" val="2540856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CA2F-7C41-F0E5-74F5-65AF3084A5A3}"/>
              </a:ext>
            </a:extLst>
          </p:cNvPr>
          <p:cNvSpPr>
            <a:spLocks noGrp="1"/>
          </p:cNvSpPr>
          <p:nvPr>
            <p:ph type="title"/>
          </p:nvPr>
        </p:nvSpPr>
        <p:spPr>
          <a:xfrm>
            <a:off x="838200" y="365125"/>
            <a:ext cx="10515600" cy="1283362"/>
          </a:xfrm>
        </p:spPr>
        <p:txBody>
          <a:bodyPr>
            <a:normAutofit fontScale="90000"/>
          </a:bodyPr>
          <a:lstStyle/>
          <a:p>
            <a:r>
              <a:rPr lang="es-ES_tradnl" dirty="0" err="1"/>
              <a:t>Correlation</a:t>
            </a:r>
            <a:r>
              <a:rPr lang="es-ES_tradnl" dirty="0"/>
              <a:t> </a:t>
            </a:r>
            <a:r>
              <a:rPr lang="es-ES_tradnl" dirty="0" err="1"/>
              <a:t>between</a:t>
            </a:r>
            <a:r>
              <a:rPr lang="es-ES_tradnl" dirty="0"/>
              <a:t> </a:t>
            </a:r>
            <a:r>
              <a:rPr lang="es-ES_tradnl" dirty="0" err="1"/>
              <a:t>Government</a:t>
            </a:r>
            <a:r>
              <a:rPr lang="es-ES_tradnl" dirty="0"/>
              <a:t> </a:t>
            </a:r>
            <a:r>
              <a:rPr lang="es-ES_tradnl" dirty="0" err="1"/>
              <a:t>Spending</a:t>
            </a:r>
            <a:r>
              <a:rPr lang="es-ES_tradnl" dirty="0"/>
              <a:t> &amp; GDP</a:t>
            </a:r>
          </a:p>
        </p:txBody>
      </p:sp>
      <p:pic>
        <p:nvPicPr>
          <p:cNvPr id="6" name="Picture 5">
            <a:extLst>
              <a:ext uri="{FF2B5EF4-FFF2-40B4-BE49-F238E27FC236}">
                <a16:creationId xmlns:a16="http://schemas.microsoft.com/office/drawing/2014/main" id="{426B58B1-F6D4-8A87-A472-B01014AF83C1}"/>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8" name="Straight Connector 7">
            <a:extLst>
              <a:ext uri="{FF2B5EF4-FFF2-40B4-BE49-F238E27FC236}">
                <a16:creationId xmlns:a16="http://schemas.microsoft.com/office/drawing/2014/main" id="{4043A0BD-1398-8176-4317-D4554D450A26}"/>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9" name="Slide Number Placeholder 8">
            <a:extLst>
              <a:ext uri="{FF2B5EF4-FFF2-40B4-BE49-F238E27FC236}">
                <a16:creationId xmlns:a16="http://schemas.microsoft.com/office/drawing/2014/main" id="{957962AD-6A04-577C-6E8F-1CED94FF2683}"/>
              </a:ext>
            </a:extLst>
          </p:cNvPr>
          <p:cNvSpPr>
            <a:spLocks noGrp="1"/>
          </p:cNvSpPr>
          <p:nvPr>
            <p:ph type="sldNum" sz="quarter" idx="12"/>
          </p:nvPr>
        </p:nvSpPr>
        <p:spPr/>
        <p:txBody>
          <a:bodyPr/>
          <a:lstStyle/>
          <a:p>
            <a:fld id="{48AE6908-2F6B-9241-A52F-1BBEE66D8FA5}" type="slidenum">
              <a:rPr lang="es-ES_tradnl" smtClean="0"/>
              <a:t>8</a:t>
            </a:fld>
            <a:endParaRPr lang="es-ES_tradnl" dirty="0"/>
          </a:p>
        </p:txBody>
      </p:sp>
      <p:pic>
        <p:nvPicPr>
          <p:cNvPr id="33" name="Picture 2" descr="http://www.voxeu.org/sites/default/files/image/FromMar2011/FrankelFig1.gif">
            <a:extLst>
              <a:ext uri="{FF2B5EF4-FFF2-40B4-BE49-F238E27FC236}">
                <a16:creationId xmlns:a16="http://schemas.microsoft.com/office/drawing/2014/main" id="{608ECE35-6CC9-7289-1214-5651AB5E2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0" y="2074841"/>
            <a:ext cx="5861733" cy="3830693"/>
          </a:xfrm>
          <a:prstGeom prst="rect">
            <a:avLst/>
          </a:prstGeom>
          <a:solidFill>
            <a:srgbClr val="C00000"/>
          </a:solidFill>
          <a:ln>
            <a:noFill/>
          </a:ln>
        </p:spPr>
      </p:pic>
      <p:cxnSp>
        <p:nvCxnSpPr>
          <p:cNvPr id="35" name="Straight Connector 34">
            <a:extLst>
              <a:ext uri="{FF2B5EF4-FFF2-40B4-BE49-F238E27FC236}">
                <a16:creationId xmlns:a16="http://schemas.microsoft.com/office/drawing/2014/main" id="{A8E526C4-7159-C8E0-ADC6-26381ED7DFB3}"/>
              </a:ext>
            </a:extLst>
          </p:cNvPr>
          <p:cNvCxnSpPr>
            <a:cxnSpLocks/>
          </p:cNvCxnSpPr>
          <p:nvPr/>
        </p:nvCxnSpPr>
        <p:spPr>
          <a:xfrm>
            <a:off x="6096000" y="1933303"/>
            <a:ext cx="0" cy="4788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A8259EA-7AEE-E562-AC43-56673DE42B5F}"/>
              </a:ext>
            </a:extLst>
          </p:cNvPr>
          <p:cNvSpPr txBox="1"/>
          <p:nvPr/>
        </p:nvSpPr>
        <p:spPr>
          <a:xfrm>
            <a:off x="2395168" y="1935866"/>
            <a:ext cx="992579" cy="292388"/>
          </a:xfrm>
          <a:prstGeom prst="rect">
            <a:avLst/>
          </a:prstGeom>
          <a:noFill/>
        </p:spPr>
        <p:txBody>
          <a:bodyPr wrap="none" rtlCol="0">
            <a:spAutoFit/>
          </a:bodyPr>
          <a:lstStyle/>
          <a:p>
            <a:r>
              <a:rPr lang="en-US" sz="1300" dirty="0"/>
              <a:t>1960 - 1999</a:t>
            </a:r>
          </a:p>
        </p:txBody>
      </p:sp>
      <p:pic>
        <p:nvPicPr>
          <p:cNvPr id="37" name="Content Placeholder 7">
            <a:extLst>
              <a:ext uri="{FF2B5EF4-FFF2-40B4-BE49-F238E27FC236}">
                <a16:creationId xmlns:a16="http://schemas.microsoft.com/office/drawing/2014/main" id="{3AAA21D5-2E3E-5BA4-1A4A-9D630DF85F8A}"/>
              </a:ext>
            </a:extLst>
          </p:cNvPr>
          <p:cNvPicPr>
            <a:picLocks noGrp="1" noChangeAspect="1"/>
          </p:cNvPicPr>
          <p:nvPr>
            <p:ph idx="1"/>
          </p:nvPr>
        </p:nvPicPr>
        <p:blipFill>
          <a:blip r:embed="rId5"/>
          <a:stretch>
            <a:fillRect/>
          </a:stretch>
        </p:blipFill>
        <p:spPr>
          <a:xfrm>
            <a:off x="6188091" y="2133061"/>
            <a:ext cx="5993259" cy="3714254"/>
          </a:xfrm>
          <a:prstGeom prst="rect">
            <a:avLst/>
          </a:prstGeom>
        </p:spPr>
      </p:pic>
      <p:sp>
        <p:nvSpPr>
          <p:cNvPr id="38" name="TextBox 37">
            <a:extLst>
              <a:ext uri="{FF2B5EF4-FFF2-40B4-BE49-F238E27FC236}">
                <a16:creationId xmlns:a16="http://schemas.microsoft.com/office/drawing/2014/main" id="{0E1C5EAB-72B9-1596-A43B-A34BAEB54A62}"/>
              </a:ext>
            </a:extLst>
          </p:cNvPr>
          <p:cNvSpPr txBox="1"/>
          <p:nvPr/>
        </p:nvSpPr>
        <p:spPr>
          <a:xfrm>
            <a:off x="8504835" y="1931426"/>
            <a:ext cx="992579" cy="292388"/>
          </a:xfrm>
          <a:prstGeom prst="rect">
            <a:avLst/>
          </a:prstGeom>
          <a:noFill/>
        </p:spPr>
        <p:txBody>
          <a:bodyPr wrap="none" rtlCol="0">
            <a:spAutoFit/>
          </a:bodyPr>
          <a:lstStyle/>
          <a:p>
            <a:r>
              <a:rPr lang="en-US" sz="1300" dirty="0"/>
              <a:t>2000 - 2018</a:t>
            </a:r>
          </a:p>
        </p:txBody>
      </p:sp>
      <p:sp>
        <p:nvSpPr>
          <p:cNvPr id="39" name="Text Box 4">
            <a:extLst>
              <a:ext uri="{FF2B5EF4-FFF2-40B4-BE49-F238E27FC236}">
                <a16:creationId xmlns:a16="http://schemas.microsoft.com/office/drawing/2014/main" id="{4F738980-8E0C-4B98-3D64-9ABACCB777E2}"/>
              </a:ext>
            </a:extLst>
          </p:cNvPr>
          <p:cNvSpPr txBox="1">
            <a:spLocks noChangeArrowheads="1"/>
          </p:cNvSpPr>
          <p:nvPr/>
        </p:nvSpPr>
        <p:spPr bwMode="auto">
          <a:xfrm>
            <a:off x="396517" y="2217693"/>
            <a:ext cx="4114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r>
              <a:rPr lang="en-US" altLang="en-US" sz="1100" dirty="0">
                <a:solidFill>
                  <a:srgbClr val="020113"/>
                </a:solidFill>
                <a:latin typeface="Calibri" panose="020F0502020204030204" pitchFamily="34" charset="0"/>
              </a:rPr>
              <a:t>Adapted from Kaminsky, Reinhart &amp; V</a:t>
            </a:r>
            <a:r>
              <a:rPr lang="en-US" altLang="en-US" sz="1100" dirty="0">
                <a:latin typeface="Calibri" panose="020F0502020204030204" pitchFamily="34" charset="0"/>
              </a:rPr>
              <a:t>é</a:t>
            </a:r>
            <a:r>
              <a:rPr lang="en-US" altLang="en-US" sz="1100" dirty="0">
                <a:solidFill>
                  <a:srgbClr val="020113"/>
                </a:solidFill>
                <a:latin typeface="Calibri" panose="020F0502020204030204" pitchFamily="34" charset="0"/>
              </a:rPr>
              <a:t>gh </a:t>
            </a:r>
            <a:br>
              <a:rPr lang="en-US" altLang="en-US" sz="1100" dirty="0">
                <a:solidFill>
                  <a:srgbClr val="020113"/>
                </a:solidFill>
                <a:latin typeface="Calibri" panose="020F0502020204030204" pitchFamily="34" charset="0"/>
              </a:rPr>
            </a:br>
            <a:r>
              <a:rPr lang="en-US" altLang="en-US" sz="1100" dirty="0">
                <a:solidFill>
                  <a:srgbClr val="020113"/>
                </a:solidFill>
                <a:latin typeface="Calibri" panose="020F0502020204030204" pitchFamily="34" charset="0"/>
              </a:rPr>
              <a:t>(2004) “When it Rains, It Pours”</a:t>
            </a:r>
          </a:p>
        </p:txBody>
      </p:sp>
      <p:sp>
        <p:nvSpPr>
          <p:cNvPr id="40" name="Rectangle 39">
            <a:extLst>
              <a:ext uri="{FF2B5EF4-FFF2-40B4-BE49-F238E27FC236}">
                <a16:creationId xmlns:a16="http://schemas.microsoft.com/office/drawing/2014/main" id="{9A3A7CEC-1A27-5295-067D-25E9E04FAC4B}"/>
              </a:ext>
            </a:extLst>
          </p:cNvPr>
          <p:cNvSpPr/>
          <p:nvPr/>
        </p:nvSpPr>
        <p:spPr>
          <a:xfrm>
            <a:off x="6502061" y="2217693"/>
            <a:ext cx="5689939" cy="261610"/>
          </a:xfrm>
          <a:prstGeom prst="rect">
            <a:avLst/>
          </a:prstGeom>
        </p:spPr>
        <p:txBody>
          <a:bodyPr wrap="square">
            <a:spAutoFit/>
          </a:bodyPr>
          <a:lstStyle/>
          <a:p>
            <a:pPr>
              <a:spcBef>
                <a:spcPct val="0"/>
              </a:spcBef>
              <a:buFontTx/>
              <a:buNone/>
            </a:pPr>
            <a:r>
              <a:rPr lang="en-US" altLang="en-US" sz="1100" dirty="0">
                <a:solidFill>
                  <a:srgbClr val="020113"/>
                </a:solidFill>
                <a:latin typeface="Calibri" panose="020F0502020204030204" pitchFamily="34" charset="0"/>
              </a:rPr>
              <a:t>Updated from Frankel, Végh &amp; Vuletin (</a:t>
            </a:r>
            <a:r>
              <a:rPr lang="en-US" altLang="en-US" sz="1100" i="1" dirty="0">
                <a:solidFill>
                  <a:srgbClr val="020113"/>
                </a:solidFill>
                <a:latin typeface="Calibri" panose="020F0502020204030204" pitchFamily="34" charset="0"/>
              </a:rPr>
              <a:t>JDE</a:t>
            </a:r>
            <a:r>
              <a:rPr lang="en-US" altLang="en-US" sz="1100" dirty="0">
                <a:solidFill>
                  <a:srgbClr val="020113"/>
                </a:solidFill>
                <a:latin typeface="Calibri" panose="020F0502020204030204" pitchFamily="34" charset="0"/>
              </a:rPr>
              <a:t>, 2013)</a:t>
            </a:r>
          </a:p>
        </p:txBody>
      </p:sp>
      <p:pic>
        <p:nvPicPr>
          <p:cNvPr id="10242" name="Picture 2">
            <a:extLst>
              <a:ext uri="{FF2B5EF4-FFF2-40B4-BE49-F238E27FC236}">
                <a16:creationId xmlns:a16="http://schemas.microsoft.com/office/drawing/2014/main" id="{7DA31AAB-B339-C3D7-D042-73174009D3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1317" y="4871791"/>
            <a:ext cx="1236046" cy="82415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Arrow Connector 42">
            <a:extLst>
              <a:ext uri="{FF2B5EF4-FFF2-40B4-BE49-F238E27FC236}">
                <a16:creationId xmlns:a16="http://schemas.microsoft.com/office/drawing/2014/main" id="{F099FCC5-DDF2-0BE0-9DEC-25479605C2BD}"/>
              </a:ext>
            </a:extLst>
          </p:cNvPr>
          <p:cNvCxnSpPr>
            <a:cxnSpLocks/>
          </p:cNvCxnSpPr>
          <p:nvPr/>
        </p:nvCxnSpPr>
        <p:spPr>
          <a:xfrm flipH="1" flipV="1">
            <a:off x="9001125" y="3990187"/>
            <a:ext cx="2552972" cy="954104"/>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BC7399E-90C9-F076-E433-E9991A43210A}"/>
              </a:ext>
            </a:extLst>
          </p:cNvPr>
          <p:cNvCxnSpPr>
            <a:cxnSpLocks/>
          </p:cNvCxnSpPr>
          <p:nvPr/>
        </p:nvCxnSpPr>
        <p:spPr>
          <a:xfrm flipV="1">
            <a:off x="5086182" y="4151770"/>
            <a:ext cx="132534" cy="7138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681200A-9992-DD03-6A37-ED29F6B88994}"/>
              </a:ext>
            </a:extLst>
          </p:cNvPr>
          <p:cNvSpPr txBox="1"/>
          <p:nvPr/>
        </p:nvSpPr>
        <p:spPr>
          <a:xfrm>
            <a:off x="838200" y="1288751"/>
            <a:ext cx="11081657" cy="584775"/>
          </a:xfrm>
          <a:prstGeom prst="rect">
            <a:avLst/>
          </a:prstGeom>
          <a:noFill/>
        </p:spPr>
        <p:txBody>
          <a:bodyPr wrap="square" rtlCol="0">
            <a:spAutoFit/>
          </a:bodyPr>
          <a:lstStyle/>
          <a:p>
            <a:r>
              <a:rPr lang="en-US" sz="1600" dirty="0"/>
              <a:t>Peru has had an important progress steering away from a procyclical fiscal policy, but the nation is still far from its South American neighbor, Chile, when it comes to adopting a counter-cyclical fiscal policy.</a:t>
            </a:r>
          </a:p>
        </p:txBody>
      </p:sp>
      <p:sp>
        <p:nvSpPr>
          <p:cNvPr id="49" name="TextBox 48">
            <a:extLst>
              <a:ext uri="{FF2B5EF4-FFF2-40B4-BE49-F238E27FC236}">
                <a16:creationId xmlns:a16="http://schemas.microsoft.com/office/drawing/2014/main" id="{29DB9114-1394-3BC3-442F-88121FE359EE}"/>
              </a:ext>
            </a:extLst>
          </p:cNvPr>
          <p:cNvSpPr txBox="1"/>
          <p:nvPr/>
        </p:nvSpPr>
        <p:spPr>
          <a:xfrm>
            <a:off x="313508" y="5910622"/>
            <a:ext cx="2577950" cy="246221"/>
          </a:xfrm>
          <a:prstGeom prst="rect">
            <a:avLst/>
          </a:prstGeom>
          <a:noFill/>
        </p:spPr>
        <p:txBody>
          <a:bodyPr wrap="none" rtlCol="0">
            <a:spAutoFit/>
          </a:bodyPr>
          <a:lstStyle/>
          <a:p>
            <a:r>
              <a:rPr lang="en-US" sz="1000" dirty="0"/>
              <a:t>Source: API-119 Slides, Unit 23, Slides 19 &amp; 21</a:t>
            </a:r>
          </a:p>
        </p:txBody>
      </p:sp>
      <p:cxnSp>
        <p:nvCxnSpPr>
          <p:cNvPr id="50" name="Straight Arrow Connector 49">
            <a:extLst>
              <a:ext uri="{FF2B5EF4-FFF2-40B4-BE49-F238E27FC236}">
                <a16:creationId xmlns:a16="http://schemas.microsoft.com/office/drawing/2014/main" id="{BEF26027-8FCD-189F-95C1-E0D4DD7BEFA0}"/>
              </a:ext>
            </a:extLst>
          </p:cNvPr>
          <p:cNvCxnSpPr>
            <a:cxnSpLocks/>
          </p:cNvCxnSpPr>
          <p:nvPr/>
        </p:nvCxnSpPr>
        <p:spPr>
          <a:xfrm flipH="1">
            <a:off x="6686499" y="3297965"/>
            <a:ext cx="458884" cy="692222"/>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44" name="Picture 4" descr="Chile - Wikipedia">
            <a:extLst>
              <a:ext uri="{FF2B5EF4-FFF2-40B4-BE49-F238E27FC236}">
                <a16:creationId xmlns:a16="http://schemas.microsoft.com/office/drawing/2014/main" id="{196FC4B5-12AB-7FE0-C301-BEACC136FF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2606" y="2479303"/>
            <a:ext cx="1233928" cy="82415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FB38A515-A2BA-78B6-C95A-9403589158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07342" y="4865596"/>
            <a:ext cx="1236046" cy="82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232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9</a:t>
            </a:fld>
            <a:endParaRPr lang="es-ES_tradnl"/>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fontScale="90000"/>
          </a:bodyPr>
          <a:lstStyle/>
          <a:p>
            <a:r>
              <a:rPr lang="en-US" dirty="0"/>
              <a:t>Consequences</a:t>
            </a:r>
            <a:r>
              <a:rPr lang="es-ES_tradnl" dirty="0"/>
              <a:t> </a:t>
            </a:r>
            <a:r>
              <a:rPr lang="es-ES_tradnl" dirty="0" err="1"/>
              <a:t>of</a:t>
            </a:r>
            <a:r>
              <a:rPr lang="es-ES_tradnl" dirty="0"/>
              <a:t> </a:t>
            </a:r>
            <a:r>
              <a:rPr lang="es-ES_tradnl" dirty="0" err="1"/>
              <a:t>Peru’s</a:t>
            </a:r>
            <a:r>
              <a:rPr lang="es-ES_tradnl" dirty="0"/>
              <a:t> Natural </a:t>
            </a:r>
            <a:r>
              <a:rPr lang="es-ES_tradnl" dirty="0" err="1"/>
              <a:t>Resource</a:t>
            </a:r>
            <a:r>
              <a:rPr lang="es-ES_tradnl" dirty="0"/>
              <a:t> Curse</a:t>
            </a:r>
          </a:p>
        </p:txBody>
      </p:sp>
      <p:grpSp>
        <p:nvGrpSpPr>
          <p:cNvPr id="49" name="Group 48">
            <a:extLst>
              <a:ext uri="{FF2B5EF4-FFF2-40B4-BE49-F238E27FC236}">
                <a16:creationId xmlns:a16="http://schemas.microsoft.com/office/drawing/2014/main" id="{B08765A7-6C75-4868-529D-D989A9D0C050}"/>
              </a:ext>
            </a:extLst>
          </p:cNvPr>
          <p:cNvGrpSpPr/>
          <p:nvPr/>
        </p:nvGrpSpPr>
        <p:grpSpPr>
          <a:xfrm>
            <a:off x="0" y="2243740"/>
            <a:ext cx="12192000" cy="2812324"/>
            <a:chOff x="41908" y="2383265"/>
            <a:chExt cx="12192000" cy="2812324"/>
          </a:xfrm>
        </p:grpSpPr>
        <p:grpSp>
          <p:nvGrpSpPr>
            <p:cNvPr id="19" name="Group 18">
              <a:extLst>
                <a:ext uri="{FF2B5EF4-FFF2-40B4-BE49-F238E27FC236}">
                  <a16:creationId xmlns:a16="http://schemas.microsoft.com/office/drawing/2014/main" id="{419B509C-8FB3-45AF-65C6-021297B97BA1}"/>
                </a:ext>
              </a:extLst>
            </p:cNvPr>
            <p:cNvGrpSpPr/>
            <p:nvPr/>
          </p:nvGrpSpPr>
          <p:grpSpPr>
            <a:xfrm>
              <a:off x="41908" y="3912228"/>
              <a:ext cx="12192000" cy="1283361"/>
              <a:chOff x="0" y="1611073"/>
              <a:chExt cx="14879996" cy="1101900"/>
            </a:xfrm>
          </p:grpSpPr>
          <p:sp>
            <p:nvSpPr>
              <p:cNvPr id="2" name="Pentagon 1">
                <a:extLst>
                  <a:ext uri="{FF2B5EF4-FFF2-40B4-BE49-F238E27FC236}">
                    <a16:creationId xmlns:a16="http://schemas.microsoft.com/office/drawing/2014/main" id="{146C5919-C4B8-F3B8-6E4B-55602128A6E7}"/>
                  </a:ext>
                </a:extLst>
              </p:cNvPr>
              <p:cNvSpPr/>
              <p:nvPr/>
            </p:nvSpPr>
            <p:spPr>
              <a:xfrm>
                <a:off x="0" y="1611073"/>
                <a:ext cx="2336799" cy="110190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Increase in commodity prices</a:t>
                </a:r>
              </a:p>
            </p:txBody>
          </p:sp>
          <p:sp>
            <p:nvSpPr>
              <p:cNvPr id="3" name="Chevron 2">
                <a:extLst>
                  <a:ext uri="{FF2B5EF4-FFF2-40B4-BE49-F238E27FC236}">
                    <a16:creationId xmlns:a16="http://schemas.microsoft.com/office/drawing/2014/main" id="{F91E0A55-803D-E889-D06E-B4910F2FD5BC}"/>
                  </a:ext>
                </a:extLst>
              </p:cNvPr>
              <p:cNvSpPr/>
              <p:nvPr/>
            </p:nvSpPr>
            <p:spPr>
              <a:xfrm>
                <a:off x="1776152" y="1611074"/>
                <a:ext cx="3073043" cy="1096296"/>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Increase in government spending</a:t>
                </a:r>
              </a:p>
            </p:txBody>
          </p:sp>
          <p:sp>
            <p:nvSpPr>
              <p:cNvPr id="15" name="Chevron 14">
                <a:extLst>
                  <a:ext uri="{FF2B5EF4-FFF2-40B4-BE49-F238E27FC236}">
                    <a16:creationId xmlns:a16="http://schemas.microsoft.com/office/drawing/2014/main" id="{94183EFA-69DC-D84F-866F-24013052DB03}"/>
                  </a:ext>
                </a:extLst>
              </p:cNvPr>
              <p:cNvSpPr/>
              <p:nvPr/>
            </p:nvSpPr>
            <p:spPr>
              <a:xfrm>
                <a:off x="4269764" y="1611074"/>
                <a:ext cx="3073043" cy="1096296"/>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Capital Inflows (increased debt)</a:t>
                </a:r>
              </a:p>
            </p:txBody>
          </p:sp>
          <p:sp>
            <p:nvSpPr>
              <p:cNvPr id="16" name="Chevron 15">
                <a:extLst>
                  <a:ext uri="{FF2B5EF4-FFF2-40B4-BE49-F238E27FC236}">
                    <a16:creationId xmlns:a16="http://schemas.microsoft.com/office/drawing/2014/main" id="{252D0A02-5F8E-A2AF-B607-172E1F0DC18A}"/>
                  </a:ext>
                </a:extLst>
              </p:cNvPr>
              <p:cNvSpPr/>
              <p:nvPr/>
            </p:nvSpPr>
            <p:spPr>
              <a:xfrm>
                <a:off x="6782160" y="1611075"/>
                <a:ext cx="3073043" cy="1096296"/>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Shift out of non-commodity traded goods </a:t>
                </a:r>
              </a:p>
            </p:txBody>
          </p:sp>
          <p:sp>
            <p:nvSpPr>
              <p:cNvPr id="17" name="Chevron 16">
                <a:extLst>
                  <a:ext uri="{FF2B5EF4-FFF2-40B4-BE49-F238E27FC236}">
                    <a16:creationId xmlns:a16="http://schemas.microsoft.com/office/drawing/2014/main" id="{EA34E53E-913B-A03E-B845-1CDC38BD4328}"/>
                  </a:ext>
                </a:extLst>
              </p:cNvPr>
              <p:cNvSpPr/>
              <p:nvPr/>
            </p:nvSpPr>
            <p:spPr>
              <a:xfrm>
                <a:off x="9294556" y="1611074"/>
                <a:ext cx="3073043" cy="1096296"/>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Currency Appreciation</a:t>
                </a:r>
              </a:p>
            </p:txBody>
          </p:sp>
          <p:sp>
            <p:nvSpPr>
              <p:cNvPr id="18" name="Chevron 17">
                <a:extLst>
                  <a:ext uri="{FF2B5EF4-FFF2-40B4-BE49-F238E27FC236}">
                    <a16:creationId xmlns:a16="http://schemas.microsoft.com/office/drawing/2014/main" id="{9D55EE64-77E4-79DF-CB05-6ED3AC1D2FAF}"/>
                  </a:ext>
                </a:extLst>
              </p:cNvPr>
              <p:cNvSpPr/>
              <p:nvPr/>
            </p:nvSpPr>
            <p:spPr>
              <a:xfrm>
                <a:off x="11806952" y="1611073"/>
                <a:ext cx="3073044" cy="1096297"/>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Inflation</a:t>
                </a:r>
              </a:p>
            </p:txBody>
          </p:sp>
        </p:grpSp>
        <p:pic>
          <p:nvPicPr>
            <p:cNvPr id="25" name="Graphic 24" descr="Flying Money with solid fill">
              <a:extLst>
                <a:ext uri="{FF2B5EF4-FFF2-40B4-BE49-F238E27FC236}">
                  <a16:creationId xmlns:a16="http://schemas.microsoft.com/office/drawing/2014/main" id="{A9081786-76B3-6E39-84C6-1118BEDF06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9611" y="2978138"/>
              <a:ext cx="914400" cy="914400"/>
            </a:xfrm>
            <a:prstGeom prst="rect">
              <a:avLst/>
            </a:prstGeom>
          </p:spPr>
        </p:pic>
        <p:pic>
          <p:nvPicPr>
            <p:cNvPr id="28" name="Graphic 27" descr="Gold bars with solid fill">
              <a:extLst>
                <a:ext uri="{FF2B5EF4-FFF2-40B4-BE49-F238E27FC236}">
                  <a16:creationId xmlns:a16="http://schemas.microsoft.com/office/drawing/2014/main" id="{30C77217-CA0F-C689-DEBA-B09AE1D8B4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09928" y="3054341"/>
              <a:ext cx="914400" cy="914400"/>
            </a:xfrm>
            <a:prstGeom prst="rect">
              <a:avLst/>
            </a:prstGeom>
          </p:spPr>
        </p:pic>
        <p:pic>
          <p:nvPicPr>
            <p:cNvPr id="34" name="Graphic 33" descr="Coins with solid fill">
              <a:extLst>
                <a:ext uri="{FF2B5EF4-FFF2-40B4-BE49-F238E27FC236}">
                  <a16:creationId xmlns:a16="http://schemas.microsoft.com/office/drawing/2014/main" id="{23F3DE0F-3030-5A9E-5D8E-258C693DD9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51383" y="3012776"/>
              <a:ext cx="914400" cy="914400"/>
            </a:xfrm>
            <a:prstGeom prst="rect">
              <a:avLst/>
            </a:prstGeom>
          </p:spPr>
        </p:pic>
        <p:pic>
          <p:nvPicPr>
            <p:cNvPr id="36" name="Graphic 35" descr="Freight with solid fill">
              <a:extLst>
                <a:ext uri="{FF2B5EF4-FFF2-40B4-BE49-F238E27FC236}">
                  <a16:creationId xmlns:a16="http://schemas.microsoft.com/office/drawing/2014/main" id="{CC27E606-47F8-474F-B378-1435EE6D34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71309" y="3068785"/>
              <a:ext cx="914400" cy="914400"/>
            </a:xfrm>
            <a:prstGeom prst="rect">
              <a:avLst/>
            </a:prstGeom>
          </p:spPr>
        </p:pic>
        <p:pic>
          <p:nvPicPr>
            <p:cNvPr id="40" name="Graphic 39" descr="Chevron arrows with solid fill">
              <a:extLst>
                <a:ext uri="{FF2B5EF4-FFF2-40B4-BE49-F238E27FC236}">
                  <a16:creationId xmlns:a16="http://schemas.microsoft.com/office/drawing/2014/main" id="{88D956AF-8660-C266-E933-25F04DCF57D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49684" y="3068785"/>
              <a:ext cx="914400" cy="914400"/>
            </a:xfrm>
            <a:prstGeom prst="rect">
              <a:avLst/>
            </a:prstGeom>
          </p:spPr>
        </p:pic>
        <p:pic>
          <p:nvPicPr>
            <p:cNvPr id="42" name="Graphic 41" descr="Supply And Demand with solid fill">
              <a:extLst>
                <a:ext uri="{FF2B5EF4-FFF2-40B4-BE49-F238E27FC236}">
                  <a16:creationId xmlns:a16="http://schemas.microsoft.com/office/drawing/2014/main" id="{8C6EF71A-A00D-549E-F4C4-FB1FBDD99D0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3177" y="2999510"/>
              <a:ext cx="914400" cy="914400"/>
            </a:xfrm>
            <a:prstGeom prst="rect">
              <a:avLst/>
            </a:prstGeom>
          </p:spPr>
        </p:pic>
        <p:sp>
          <p:nvSpPr>
            <p:cNvPr id="43" name="Oval 42">
              <a:extLst>
                <a:ext uri="{FF2B5EF4-FFF2-40B4-BE49-F238E27FC236}">
                  <a16:creationId xmlns:a16="http://schemas.microsoft.com/office/drawing/2014/main" id="{DC4EFF8D-3E45-C95E-9D6D-2761E018C6E1}"/>
                </a:ext>
              </a:extLst>
            </p:cNvPr>
            <p:cNvSpPr/>
            <p:nvPr/>
          </p:nvSpPr>
          <p:spPr>
            <a:xfrm>
              <a:off x="450268" y="2394873"/>
              <a:ext cx="367145" cy="396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4" name="Oval 43">
              <a:extLst>
                <a:ext uri="{FF2B5EF4-FFF2-40B4-BE49-F238E27FC236}">
                  <a16:creationId xmlns:a16="http://schemas.microsoft.com/office/drawing/2014/main" id="{33B82A8C-FD94-86D8-050D-1FFA775C574C}"/>
                </a:ext>
              </a:extLst>
            </p:cNvPr>
            <p:cNvSpPr/>
            <p:nvPr/>
          </p:nvSpPr>
          <p:spPr>
            <a:xfrm>
              <a:off x="2455720" y="2394873"/>
              <a:ext cx="367145" cy="396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5" name="Oval 44">
              <a:extLst>
                <a:ext uri="{FF2B5EF4-FFF2-40B4-BE49-F238E27FC236}">
                  <a16:creationId xmlns:a16="http://schemas.microsoft.com/office/drawing/2014/main" id="{736443D6-08CB-0D69-ED1E-B1150AE2FC13}"/>
                </a:ext>
              </a:extLst>
            </p:cNvPr>
            <p:cNvSpPr/>
            <p:nvPr/>
          </p:nvSpPr>
          <p:spPr>
            <a:xfrm>
              <a:off x="4391897" y="2394873"/>
              <a:ext cx="367145" cy="396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6" name="Oval 45">
              <a:extLst>
                <a:ext uri="{FF2B5EF4-FFF2-40B4-BE49-F238E27FC236}">
                  <a16:creationId xmlns:a16="http://schemas.microsoft.com/office/drawing/2014/main" id="{27B81932-5011-DF8D-8213-6E4BC9867B22}"/>
                </a:ext>
              </a:extLst>
            </p:cNvPr>
            <p:cNvSpPr/>
            <p:nvPr/>
          </p:nvSpPr>
          <p:spPr>
            <a:xfrm>
              <a:off x="6540739" y="2394873"/>
              <a:ext cx="367145" cy="396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7" name="Oval 46">
              <a:extLst>
                <a:ext uri="{FF2B5EF4-FFF2-40B4-BE49-F238E27FC236}">
                  <a16:creationId xmlns:a16="http://schemas.microsoft.com/office/drawing/2014/main" id="{B88F9442-D38B-2A0A-4910-5C4AB9720E5A}"/>
                </a:ext>
              </a:extLst>
            </p:cNvPr>
            <p:cNvSpPr/>
            <p:nvPr/>
          </p:nvSpPr>
          <p:spPr>
            <a:xfrm>
              <a:off x="8397250" y="2394873"/>
              <a:ext cx="367145" cy="396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8" name="Oval 47">
              <a:extLst>
                <a:ext uri="{FF2B5EF4-FFF2-40B4-BE49-F238E27FC236}">
                  <a16:creationId xmlns:a16="http://schemas.microsoft.com/office/drawing/2014/main" id="{C8912985-1544-9726-7472-77685E946AF9}"/>
                </a:ext>
              </a:extLst>
            </p:cNvPr>
            <p:cNvSpPr/>
            <p:nvPr/>
          </p:nvSpPr>
          <p:spPr>
            <a:xfrm>
              <a:off x="10572422" y="2383265"/>
              <a:ext cx="367145" cy="3965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spTree>
    <p:extLst>
      <p:ext uri="{BB962C8B-B14F-4D97-AF65-F5344CB8AC3E}">
        <p14:creationId xmlns:p14="http://schemas.microsoft.com/office/powerpoint/2010/main" val="2380529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4965</TotalTime>
  <Words>2290</Words>
  <Application>Microsoft Macintosh PowerPoint</Application>
  <PresentationFormat>Widescreen</PresentationFormat>
  <Paragraphs>335</Paragraphs>
  <Slides>27</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How should Peru address  its natural resource curse?</vt:lpstr>
      <vt:lpstr>Executive Summary</vt:lpstr>
      <vt:lpstr>Agenda</vt:lpstr>
      <vt:lpstr>Agenda</vt:lpstr>
      <vt:lpstr>Root Causes of Peru’s Natural Resource Curse</vt:lpstr>
      <vt:lpstr>Root Causes of Peru’s Natural Resource Curse</vt:lpstr>
      <vt:lpstr>The Correlation between Government Spending and Copper Prices in Peru is 0.83 (1980-2021) </vt:lpstr>
      <vt:lpstr>Correlation between Government Spending &amp; GDP</vt:lpstr>
      <vt:lpstr>Consequences of Peru’s Natural Resource Curse</vt:lpstr>
      <vt:lpstr>Agenda</vt:lpstr>
      <vt:lpstr>Policy Strategies to Address Peru’s Resource Curse</vt:lpstr>
      <vt:lpstr>Policy #1</vt:lpstr>
      <vt:lpstr>Policy #2</vt:lpstr>
      <vt:lpstr>Policy #3</vt:lpstr>
      <vt:lpstr>Agenda</vt:lpstr>
      <vt:lpstr>Recommendation Policy #3</vt:lpstr>
      <vt:lpstr>Agenda</vt:lpstr>
      <vt:lpstr>Implementation Risks &amp; Limitations </vt:lpstr>
      <vt:lpstr>Thank You</vt:lpstr>
      <vt:lpstr>Appendix</vt:lpstr>
      <vt:lpstr>Appendix I  Good Institutions &amp; Counter-cyclical Fiscal Policy</vt:lpstr>
      <vt:lpstr>Appendix II Quality of Institutions Across Time (Australia, Venezuela &amp; Chile)</vt:lpstr>
      <vt:lpstr>Twitter Feed</vt:lpstr>
      <vt:lpstr>Twitter Feed</vt:lpstr>
      <vt:lpstr>Twitter Feed (continued)</vt:lpstr>
      <vt:lpstr>Main  References</vt:lpstr>
      <vt:lpstr>Main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should Peru address  its natural resource curse?</dc:title>
  <dc:creator>Carlos H. Víquez B.</dc:creator>
  <cp:lastModifiedBy>Carlos H. Víquez B.</cp:lastModifiedBy>
  <cp:revision>38</cp:revision>
  <dcterms:created xsi:type="dcterms:W3CDTF">2022-11-25T19:03:13Z</dcterms:created>
  <dcterms:modified xsi:type="dcterms:W3CDTF">2022-11-29T05:48:41Z</dcterms:modified>
</cp:coreProperties>
</file>